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embeddedFontLst>
    <p:embeddedFont>
      <p:font typeface="Roboto Serif"/>
      <p:regular r:id="rId35"/>
      <p:bold r:id="rId36"/>
      <p:italic r:id="rId37"/>
      <p:boldItalic r:id="rId38"/>
    </p:embeddedFont>
    <p:embeddedFont>
      <p:font typeface="Roboto"/>
      <p:regular r:id="rId39"/>
      <p:bold r:id="rId40"/>
      <p:italic r:id="rId41"/>
      <p:boldItalic r:id="rId42"/>
    </p:embeddedFont>
    <p:embeddedFont>
      <p:font typeface="Candara"/>
      <p:regular r:id="rId43"/>
      <p:bold r:id="rId44"/>
      <p:italic r:id="rId45"/>
      <p:boldItalic r:id="rId46"/>
    </p:embeddedFont>
    <p:embeddedFont>
      <p:font typeface="Roboto Mono"/>
      <p:regular r:id="rId47"/>
      <p:bold r:id="rId48"/>
      <p:italic r:id="rId49"/>
      <p:boldItalic r:id="rId50"/>
    </p:embeddedFont>
    <p:embeddedFont>
      <p:font typeface="Roboto Serif Medium"/>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h9YwvPflxttOF8h/P0RluyTdeB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Candara-bold.fntdata"/><Relationship Id="rId43" Type="http://schemas.openxmlformats.org/officeDocument/2006/relationships/font" Target="fonts/Candara-regular.fntdata"/><Relationship Id="rId46" Type="http://schemas.openxmlformats.org/officeDocument/2006/relationships/font" Target="fonts/Candara-boldItalic.fntdata"/><Relationship Id="rId45" Type="http://schemas.openxmlformats.org/officeDocument/2006/relationships/font" Target="fonts/Candar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Serif-regular.fntdata"/><Relationship Id="rId34" Type="http://schemas.openxmlformats.org/officeDocument/2006/relationships/slide" Target="slides/slide30.xml"/><Relationship Id="rId37" Type="http://schemas.openxmlformats.org/officeDocument/2006/relationships/font" Target="fonts/RobotoSerif-italic.fntdata"/><Relationship Id="rId36" Type="http://schemas.openxmlformats.org/officeDocument/2006/relationships/font" Target="fonts/RobotoSerif-bold.fntdata"/><Relationship Id="rId39" Type="http://schemas.openxmlformats.org/officeDocument/2006/relationships/font" Target="fonts/Roboto-regular.fntdata"/><Relationship Id="rId38" Type="http://schemas.openxmlformats.org/officeDocument/2006/relationships/font" Target="fonts/RobotoSerif-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SerifMedium-regular.fntdata"/><Relationship Id="rId50" Type="http://schemas.openxmlformats.org/officeDocument/2006/relationships/font" Target="fonts/RobotoMono-boldItalic.fntdata"/><Relationship Id="rId53" Type="http://schemas.openxmlformats.org/officeDocument/2006/relationships/font" Target="fonts/RobotoSerifMedium-italic.fntdata"/><Relationship Id="rId52" Type="http://schemas.openxmlformats.org/officeDocument/2006/relationships/font" Target="fonts/RobotoSerifMedium-bold.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RobotoSerifMedium-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6"/>
          <p:cNvSpPr/>
          <p:nvPr>
            <p:ph idx="2" type="pic"/>
          </p:nvPr>
        </p:nvSpPr>
        <p:spPr>
          <a:xfrm>
            <a:off x="5183188" y="987425"/>
            <a:ext cx="6172200" cy="4873625"/>
          </a:xfrm>
          <a:prstGeom prst="rect">
            <a:avLst/>
          </a:prstGeom>
          <a:noFill/>
          <a:ln>
            <a:noFill/>
          </a:ln>
        </p:spPr>
      </p:sp>
      <p:sp>
        <p:nvSpPr>
          <p:cNvPr id="68" name="Google Shape;68;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0.jpg"/><Relationship Id="rId4" Type="http://schemas.openxmlformats.org/officeDocument/2006/relationships/image" Target="../media/image30.png"/><Relationship Id="rId5" Type="http://schemas.openxmlformats.org/officeDocument/2006/relationships/image" Target="../media/image2.jpg"/><Relationship Id="rId6" Type="http://schemas.openxmlformats.org/officeDocument/2006/relationships/image" Target="../media/image4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amera lens" id="89" name="Google Shape;89;p1"/>
          <p:cNvPicPr preferRelativeResize="0"/>
          <p:nvPr/>
        </p:nvPicPr>
        <p:blipFill rotWithShape="1">
          <a:blip r:embed="rId3">
            <a:alphaModFix/>
          </a:blip>
          <a:srcRect b="-1" l="0" r="4" t="0"/>
          <a:stretch/>
        </p:blipFill>
        <p:spPr>
          <a:xfrm>
            <a:off x="-4" y="-4"/>
            <a:ext cx="7534640" cy="6857984"/>
          </a:xfrm>
          <a:custGeom>
            <a:rect b="b" l="l" r="r" t="t"/>
            <a:pathLst>
              <a:path extrusionOk="0" h="6857984" w="7534640">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a:ln>
            <a:noFill/>
          </a:ln>
        </p:spPr>
      </p:pic>
      <p:sp>
        <p:nvSpPr>
          <p:cNvPr id="90" name="Google Shape;90;p1"/>
          <p:cNvSpPr txBox="1"/>
          <p:nvPr/>
        </p:nvSpPr>
        <p:spPr>
          <a:xfrm>
            <a:off x="7421952" y="4393720"/>
            <a:ext cx="4513776" cy="1676032"/>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i="0" lang="en-GB" sz="4800" u="none" cap="none" strike="noStrike">
                <a:solidFill>
                  <a:schemeClr val="dk1"/>
                </a:solidFill>
                <a:latin typeface="Calibri"/>
                <a:ea typeface="Calibri"/>
                <a:cs typeface="Calibri"/>
                <a:sym typeface="Calibri"/>
              </a:rPr>
              <a:t>Digital Image Processing</a:t>
            </a:r>
            <a:r>
              <a:rPr b="0" i="0" lang="en-GB" sz="4800" u="none" cap="none" strike="noStrike">
                <a:solidFill>
                  <a:schemeClr val="dk1"/>
                </a:solidFill>
                <a:latin typeface="Calibri"/>
                <a:ea typeface="Calibri"/>
                <a:cs typeface="Calibri"/>
                <a:sym typeface="Calibri"/>
              </a:rPr>
              <a:t> </a:t>
            </a:r>
            <a:endParaRPr b="0" i="0" sz="4800" u="none" cap="none" strike="noStrike">
              <a:solidFill>
                <a:schemeClr val="dk1"/>
              </a:solidFill>
              <a:latin typeface="Calibri"/>
              <a:ea typeface="Calibri"/>
              <a:cs typeface="Calibri"/>
              <a:sym typeface="Calibri"/>
            </a:endParaRPr>
          </a:p>
        </p:txBody>
      </p:sp>
      <p:sp>
        <p:nvSpPr>
          <p:cNvPr id="91" name="Google Shape;91;p1"/>
          <p:cNvSpPr txBox="1"/>
          <p:nvPr/>
        </p:nvSpPr>
        <p:spPr>
          <a:xfrm>
            <a:off x="9230458" y="3796989"/>
            <a:ext cx="7559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iagram&#10;&#10;Description automatically generated" id="92" name="Google Shape;92;p1"/>
          <p:cNvPicPr preferRelativeResize="0"/>
          <p:nvPr/>
        </p:nvPicPr>
        <p:blipFill rotWithShape="1">
          <a:blip r:embed="rId4">
            <a:alphaModFix/>
          </a:blip>
          <a:srcRect b="0" l="0" r="0" t="0"/>
          <a:stretch/>
        </p:blipFill>
        <p:spPr>
          <a:xfrm>
            <a:off x="7958017" y="64477"/>
            <a:ext cx="4052276" cy="4052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16"/>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                      </a:t>
            </a:r>
            <a:endParaRPr b="1">
              <a:latin typeface="Microsoft YaHei"/>
              <a:ea typeface="Microsoft YaHei"/>
              <a:cs typeface="Microsoft YaHei"/>
              <a:sym typeface="Microsoft YaHei"/>
            </a:endParaRPr>
          </a:p>
        </p:txBody>
      </p:sp>
      <p:pic>
        <p:nvPicPr>
          <p:cNvPr descr="Diagram&#10;&#10;Description automatically generated" id="217" name="Google Shape;217;p16"/>
          <p:cNvPicPr preferRelativeResize="0"/>
          <p:nvPr>
            <p:ph idx="1" type="body"/>
          </p:nvPr>
        </p:nvPicPr>
        <p:blipFill rotWithShape="1">
          <a:blip r:embed="rId3">
            <a:alphaModFix/>
          </a:blip>
          <a:srcRect b="0" l="0" r="0" t="0"/>
          <a:stretch/>
        </p:blipFill>
        <p:spPr>
          <a:xfrm>
            <a:off x="938397" y="72076"/>
            <a:ext cx="10588375" cy="6536209"/>
          </a:xfrm>
          <a:prstGeom prst="rect">
            <a:avLst/>
          </a:prstGeom>
          <a:noFill/>
          <a:ln>
            <a:noFill/>
          </a:ln>
        </p:spPr>
      </p:pic>
      <p:sp>
        <p:nvSpPr>
          <p:cNvPr id="218" name="Google Shape;218;p16"/>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16"/>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16"/>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16"/>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p17"/>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17"/>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GB">
                <a:solidFill>
                  <a:schemeClr val="lt1"/>
                </a:solidFill>
                <a:latin typeface="Roboto Serif Medium"/>
                <a:ea typeface="Roboto Serif Medium"/>
                <a:cs typeface="Roboto Serif Medium"/>
                <a:sym typeface="Roboto Serif Medium"/>
              </a:rPr>
              <a:t>Basic operators</a:t>
            </a:r>
            <a:endParaRPr>
              <a:latin typeface="Roboto Serif Medium"/>
              <a:ea typeface="Roboto Serif Medium"/>
              <a:cs typeface="Roboto Serif Medium"/>
              <a:sym typeface="Roboto Serif Medium"/>
            </a:endParaRPr>
          </a:p>
        </p:txBody>
      </p:sp>
      <p:pic>
        <p:nvPicPr>
          <p:cNvPr descr="Graphical user interface, application&#10;&#10;Description automatically generated" id="228" name="Google Shape;228;p17"/>
          <p:cNvPicPr preferRelativeResize="0"/>
          <p:nvPr/>
        </p:nvPicPr>
        <p:blipFill rotWithShape="1">
          <a:blip r:embed="rId3">
            <a:alphaModFix/>
          </a:blip>
          <a:srcRect b="0" l="0" r="0" t="0"/>
          <a:stretch/>
        </p:blipFill>
        <p:spPr>
          <a:xfrm>
            <a:off x="2663031" y="1675227"/>
            <a:ext cx="6865937" cy="4394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18"/>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8"/>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Calibri"/>
              <a:buNone/>
            </a:pPr>
            <a:r>
              <a:rPr lang="en-GB">
                <a:solidFill>
                  <a:schemeClr val="lt1"/>
                </a:solidFill>
                <a:latin typeface="Roboto Serif Medium"/>
                <a:ea typeface="Roboto Serif Medium"/>
                <a:cs typeface="Roboto Serif Medium"/>
                <a:sym typeface="Roboto Serif Medium"/>
              </a:rPr>
              <a:t>Basic operators</a:t>
            </a:r>
            <a:endParaRPr>
              <a:latin typeface="Roboto Serif Medium"/>
              <a:ea typeface="Roboto Serif Medium"/>
              <a:cs typeface="Roboto Serif Medium"/>
              <a:sym typeface="Roboto Serif Medium"/>
            </a:endParaRPr>
          </a:p>
        </p:txBody>
      </p:sp>
      <p:pic>
        <p:nvPicPr>
          <p:cNvPr descr="Table&#10;&#10;Description automatically generated" id="235" name="Google Shape;235;p18"/>
          <p:cNvPicPr preferRelativeResize="0"/>
          <p:nvPr/>
        </p:nvPicPr>
        <p:blipFill rotWithShape="1">
          <a:blip r:embed="rId3">
            <a:alphaModFix/>
          </a:blip>
          <a:srcRect b="0" l="0" r="31" t="0"/>
          <a:stretch/>
        </p:blipFill>
        <p:spPr>
          <a:xfrm>
            <a:off x="1492113" y="1852800"/>
            <a:ext cx="9207774" cy="439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9"/>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Microsoft YaHei"/>
              <a:buNone/>
            </a:pPr>
            <a:r>
              <a:rPr lang="en-GB">
                <a:solidFill>
                  <a:schemeClr val="dk1"/>
                </a:solidFill>
                <a:latin typeface="Roboto Serif Medium"/>
                <a:ea typeface="Roboto Serif Medium"/>
                <a:cs typeface="Roboto Serif Medium"/>
                <a:sym typeface="Roboto Serif Medium"/>
              </a:rPr>
              <a:t>Assignment Operators</a:t>
            </a:r>
            <a:endParaRPr>
              <a:latin typeface="Roboto Serif Medium"/>
              <a:ea typeface="Roboto Serif Medium"/>
              <a:cs typeface="Roboto Serif Medium"/>
              <a:sym typeface="Roboto Serif Medium"/>
            </a:endParaRPr>
          </a:p>
        </p:txBody>
      </p:sp>
      <p:sp>
        <p:nvSpPr>
          <p:cNvPr id="242" name="Google Shape;242;p19"/>
          <p:cNvSpPr txBox="1"/>
          <p:nvPr/>
        </p:nvSpPr>
        <p:spPr>
          <a:xfrm>
            <a:off x="457854" y="1431289"/>
            <a:ext cx="4008384" cy="4393982"/>
          </a:xfrm>
          <a:prstGeom prst="rect">
            <a:avLst/>
          </a:prstGeom>
          <a:noFill/>
          <a:ln>
            <a:noFill/>
          </a:ln>
        </p:spPr>
        <p:txBody>
          <a:bodyPr anchorCtr="0" anchor="t" bIns="45700" lIns="91425" spcFirstLastPara="1" rIns="91425" wrap="square" tIns="45700">
            <a:normAutofit/>
          </a:bodyPr>
          <a:lstStyle/>
          <a:p>
            <a:pPr indent="127000" lvl="0" marL="0" marR="0" rtl="0" algn="l">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43" name="Google Shape;243;p19"/>
          <p:cNvGrpSpPr/>
          <p:nvPr/>
        </p:nvGrpSpPr>
        <p:grpSpPr>
          <a:xfrm>
            <a:off x="0" y="4601497"/>
            <a:ext cx="1014060" cy="2017580"/>
            <a:chOff x="0" y="4601497"/>
            <a:chExt cx="1014060" cy="2017580"/>
          </a:xfrm>
        </p:grpSpPr>
        <p:sp>
          <p:nvSpPr>
            <p:cNvPr id="244" name="Google Shape;244;p19"/>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9"/>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Table&#10;&#10;Description automatically generated" id="246" name="Google Shape;246;p19"/>
          <p:cNvPicPr preferRelativeResize="0"/>
          <p:nvPr/>
        </p:nvPicPr>
        <p:blipFill rotWithShape="1">
          <a:blip r:embed="rId3">
            <a:alphaModFix/>
          </a:blip>
          <a:srcRect b="-105" l="0" r="81" t="0"/>
          <a:stretch/>
        </p:blipFill>
        <p:spPr>
          <a:xfrm>
            <a:off x="1546763" y="1935350"/>
            <a:ext cx="9098475" cy="4393975"/>
          </a:xfrm>
          <a:prstGeom prst="rect">
            <a:avLst/>
          </a:prstGeom>
          <a:noFill/>
          <a:ln>
            <a:noFill/>
          </a:ln>
        </p:spPr>
      </p:pic>
      <p:grpSp>
        <p:nvGrpSpPr>
          <p:cNvPr id="247" name="Google Shape;247;p19"/>
          <p:cNvGrpSpPr/>
          <p:nvPr/>
        </p:nvGrpSpPr>
        <p:grpSpPr>
          <a:xfrm>
            <a:off x="11219290" y="1"/>
            <a:ext cx="972709" cy="1935307"/>
            <a:chOff x="10918968" y="713127"/>
            <a:chExt cx="1273032" cy="2532832"/>
          </a:xfrm>
        </p:grpSpPr>
        <p:sp>
          <p:nvSpPr>
            <p:cNvPr id="248" name="Google Shape;248;p19"/>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9"/>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Microsoft YaHei"/>
              <a:buNone/>
            </a:pPr>
            <a:r>
              <a:rPr lang="en-GB">
                <a:latin typeface="Roboto Serif Medium"/>
                <a:ea typeface="Roboto Serif Medium"/>
                <a:cs typeface="Roboto Serif Medium"/>
                <a:sym typeface="Roboto Serif Medium"/>
              </a:rPr>
              <a:t>Comparison Operators</a:t>
            </a:r>
            <a:endParaRPr>
              <a:latin typeface="Roboto Serif Medium"/>
              <a:ea typeface="Roboto Serif Medium"/>
              <a:cs typeface="Roboto Serif Medium"/>
              <a:sym typeface="Roboto Serif Medium"/>
            </a:endParaRPr>
          </a:p>
        </p:txBody>
      </p:sp>
      <p:pic>
        <p:nvPicPr>
          <p:cNvPr id="255" name="Google Shape;255;p20"/>
          <p:cNvPicPr preferRelativeResize="0"/>
          <p:nvPr>
            <p:ph idx="1" type="body"/>
          </p:nvPr>
        </p:nvPicPr>
        <p:blipFill rotWithShape="1">
          <a:blip r:embed="rId3">
            <a:alphaModFix/>
          </a:blip>
          <a:srcRect b="0" l="0" r="0" t="0"/>
          <a:stretch/>
        </p:blipFill>
        <p:spPr>
          <a:xfrm>
            <a:off x="2453353" y="2192693"/>
            <a:ext cx="7285293" cy="3368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Microsoft YaHei"/>
              <a:buNone/>
            </a:pPr>
            <a:r>
              <a:rPr lang="en-GB">
                <a:latin typeface="Roboto Serif Medium"/>
                <a:ea typeface="Roboto Serif Medium"/>
                <a:cs typeface="Roboto Serif Medium"/>
                <a:sym typeface="Roboto Serif Medium"/>
              </a:rPr>
              <a:t>Logical Operators</a:t>
            </a:r>
            <a:endParaRPr>
              <a:latin typeface="Roboto Serif Medium"/>
              <a:ea typeface="Roboto Serif Medium"/>
              <a:cs typeface="Roboto Serif Medium"/>
              <a:sym typeface="Roboto Serif Medium"/>
            </a:endParaRPr>
          </a:p>
        </p:txBody>
      </p:sp>
      <p:pic>
        <p:nvPicPr>
          <p:cNvPr id="261" name="Google Shape;261;p21"/>
          <p:cNvPicPr preferRelativeResize="0"/>
          <p:nvPr>
            <p:ph idx="1" type="body"/>
          </p:nvPr>
        </p:nvPicPr>
        <p:blipFill rotWithShape="1">
          <a:blip r:embed="rId3">
            <a:alphaModFix/>
          </a:blip>
          <a:srcRect b="0" l="0" r="0" t="0"/>
          <a:stretch/>
        </p:blipFill>
        <p:spPr>
          <a:xfrm>
            <a:off x="1541391" y="2584581"/>
            <a:ext cx="9179109" cy="28551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22"/>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2"/>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GB">
                <a:solidFill>
                  <a:schemeClr val="lt1"/>
                </a:solidFill>
                <a:latin typeface="Roboto Serif Medium"/>
                <a:ea typeface="Roboto Serif Medium"/>
                <a:cs typeface="Roboto Serif Medium"/>
                <a:sym typeface="Roboto Serif Medium"/>
              </a:rPr>
              <a:t>Bitwise operators</a:t>
            </a:r>
            <a:endParaRPr>
              <a:latin typeface="Roboto Serif Medium"/>
              <a:ea typeface="Roboto Serif Medium"/>
              <a:cs typeface="Roboto Serif Medium"/>
              <a:sym typeface="Roboto Serif Medium"/>
            </a:endParaRPr>
          </a:p>
        </p:txBody>
      </p:sp>
      <p:pic>
        <p:nvPicPr>
          <p:cNvPr descr="Table&#10;&#10;Description automatically generated" id="268" name="Google Shape;268;p22"/>
          <p:cNvPicPr preferRelativeResize="0"/>
          <p:nvPr/>
        </p:nvPicPr>
        <p:blipFill rotWithShape="1">
          <a:blip r:embed="rId3">
            <a:alphaModFix/>
          </a:blip>
          <a:srcRect b="0" l="0" r="-21" t="0"/>
          <a:stretch/>
        </p:blipFill>
        <p:spPr>
          <a:xfrm>
            <a:off x="2389360" y="1721880"/>
            <a:ext cx="7545268" cy="4394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3"/>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Additional Operators</a:t>
            </a:r>
            <a:endParaRPr/>
          </a:p>
        </p:txBody>
      </p:sp>
      <p:sp>
        <p:nvSpPr>
          <p:cNvPr id="275" name="Google Shape;275;p23"/>
          <p:cNvSpPr txBox="1"/>
          <p:nvPr>
            <p:ph idx="1" type="body"/>
          </p:nvPr>
        </p:nvSpPr>
        <p:spPr>
          <a:xfrm>
            <a:off x="643467" y="1782981"/>
            <a:ext cx="10905066" cy="43939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GB" sz="2000"/>
              <a:t>In</a:t>
            </a:r>
            <a:r>
              <a:rPr lang="en-GB" sz="2000"/>
              <a:t> operator: It is a Boolean test whether a value is inside a container or not (in lists and tuples). For strings, it checks whether the passed operand is a substring of given string. </a:t>
            </a:r>
            <a:endParaRPr sz="2000"/>
          </a:p>
          <a:p>
            <a:pPr indent="0" lvl="0" marL="0" rtl="0" algn="l">
              <a:lnSpc>
                <a:spcPct val="90000"/>
              </a:lnSpc>
              <a:spcBef>
                <a:spcPts val="1000"/>
              </a:spcBef>
              <a:spcAft>
                <a:spcPts val="0"/>
              </a:spcAft>
              <a:buClr>
                <a:schemeClr val="dk1"/>
              </a:buClr>
              <a:buSzPts val="2000"/>
              <a:buNone/>
            </a:pPr>
            <a:r>
              <a:rPr lang="en-GB" sz="2000"/>
              <a:t>Example: a=[1,2,5], s="abcde"</a:t>
            </a:r>
            <a:endParaRPr/>
          </a:p>
          <a:p>
            <a:pPr indent="0" lvl="0" marL="0" rtl="0" algn="l">
              <a:lnSpc>
                <a:spcPct val="90000"/>
              </a:lnSpc>
              <a:spcBef>
                <a:spcPts val="1000"/>
              </a:spcBef>
              <a:spcAft>
                <a:spcPts val="0"/>
              </a:spcAft>
              <a:buClr>
                <a:schemeClr val="dk1"/>
              </a:buClr>
              <a:buSzPts val="2000"/>
              <a:buNone/>
            </a:pPr>
            <a:r>
              <a:rPr lang="en-GB" sz="2000"/>
              <a:t>4 in a =&gt; "False"</a:t>
            </a:r>
            <a:endParaRPr/>
          </a:p>
          <a:p>
            <a:pPr indent="0" lvl="0" marL="0" rtl="0" algn="l">
              <a:lnSpc>
                <a:spcPct val="90000"/>
              </a:lnSpc>
              <a:spcBef>
                <a:spcPts val="1000"/>
              </a:spcBef>
              <a:spcAft>
                <a:spcPts val="0"/>
              </a:spcAft>
              <a:buClr>
                <a:schemeClr val="dk1"/>
              </a:buClr>
              <a:buSzPts val="2000"/>
              <a:buNone/>
            </a:pPr>
            <a:r>
              <a:rPr lang="en-GB" sz="2000"/>
              <a:t>"ce" in s =&gt; "True"</a:t>
            </a:r>
            <a:endParaRPr/>
          </a:p>
          <a:p>
            <a:pPr indent="-228600" lvl="0" marL="228600" rtl="0" algn="l">
              <a:lnSpc>
                <a:spcPct val="90000"/>
              </a:lnSpc>
              <a:spcBef>
                <a:spcPts val="1000"/>
              </a:spcBef>
              <a:spcAft>
                <a:spcPts val="0"/>
              </a:spcAft>
              <a:buClr>
                <a:schemeClr val="dk1"/>
              </a:buClr>
              <a:buSzPts val="2000"/>
              <a:buChar char="•"/>
            </a:pPr>
            <a:r>
              <a:rPr lang="en-GB" sz="2000"/>
              <a:t>+ operator: It is used to create a new tuple, list or string from existing ones, by concatenating the two.</a:t>
            </a:r>
            <a:endParaRPr/>
          </a:p>
          <a:p>
            <a:pPr indent="0" lvl="0" marL="0" rtl="0" algn="l">
              <a:lnSpc>
                <a:spcPct val="90000"/>
              </a:lnSpc>
              <a:spcBef>
                <a:spcPts val="1000"/>
              </a:spcBef>
              <a:spcAft>
                <a:spcPts val="0"/>
              </a:spcAft>
              <a:buClr>
                <a:schemeClr val="dk1"/>
              </a:buClr>
              <a:buSzPts val="2000"/>
              <a:buNone/>
            </a:pPr>
            <a:r>
              <a:rPr lang="en-GB" sz="2000"/>
              <a:t>(1, 2, 3) + (4, 5, 6)  =&gt;  (1, 2, 3, 4, 5, 6)</a:t>
            </a:r>
            <a:endParaRPr sz="2000"/>
          </a:p>
          <a:p>
            <a:pPr indent="0" lvl="0" marL="0" rtl="0" algn="l">
              <a:lnSpc>
                <a:spcPct val="90000"/>
              </a:lnSpc>
              <a:spcBef>
                <a:spcPts val="1000"/>
              </a:spcBef>
              <a:spcAft>
                <a:spcPts val="0"/>
              </a:spcAft>
              <a:buClr>
                <a:schemeClr val="dk1"/>
              </a:buClr>
              <a:buSzPts val="2000"/>
              <a:buNone/>
            </a:pPr>
            <a:r>
              <a:rPr lang="en-GB" sz="2000"/>
              <a:t>“Hello” + “ ” + “World”  =&gt; ‘Hello World’</a:t>
            </a:r>
            <a:endParaRPr sz="2000"/>
          </a:p>
          <a:p>
            <a:pPr indent="-228600" lvl="0" marL="228600" rtl="0" algn="l">
              <a:lnSpc>
                <a:spcPct val="90000"/>
              </a:lnSpc>
              <a:spcBef>
                <a:spcPts val="1000"/>
              </a:spcBef>
              <a:spcAft>
                <a:spcPts val="0"/>
              </a:spcAft>
              <a:buClr>
                <a:schemeClr val="dk1"/>
              </a:buClr>
              <a:buSzPts val="2000"/>
              <a:buChar char="•"/>
            </a:pPr>
            <a:r>
              <a:rPr lang="en-GB" sz="2000"/>
              <a:t>The * operator produces a new tuple, list, or string that “repeats” the original content.</a:t>
            </a:r>
            <a:endParaRPr sz="2000"/>
          </a:p>
          <a:p>
            <a:pPr indent="-228600" lvl="0" marL="228600" rtl="0" algn="l">
              <a:lnSpc>
                <a:spcPct val="90000"/>
              </a:lnSpc>
              <a:spcBef>
                <a:spcPts val="1000"/>
              </a:spcBef>
              <a:spcAft>
                <a:spcPts val="0"/>
              </a:spcAft>
              <a:buClr>
                <a:schemeClr val="dk1"/>
              </a:buClr>
              <a:buSzPts val="2000"/>
              <a:buNone/>
            </a:pPr>
            <a:r>
              <a:rPr lang="en-GB" sz="2000"/>
              <a:t>(1, 2, 3) * 3 =&gt; (1, 2, 3, 1, 2, 3, 1, 2, 3)</a:t>
            </a:r>
            <a:endParaRPr sz="2000"/>
          </a:p>
          <a:p>
            <a:pPr indent="0" lvl="0" marL="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sp>
        <p:nvSpPr>
          <p:cNvPr id="276" name="Google Shape;276;p2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3"/>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3"/>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Strings</a:t>
            </a:r>
            <a:endParaRPr/>
          </a:p>
        </p:txBody>
      </p:sp>
      <p:sp>
        <p:nvSpPr>
          <p:cNvPr id="285" name="Google Shape;285;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GB" sz="2000"/>
              <a:t>Strings can be defined with ‘  ’,  “  “, ‘’’ ‘’’.</a:t>
            </a:r>
            <a:endParaRPr/>
          </a:p>
          <a:p>
            <a:pPr indent="-228600" lvl="0" marL="228600" rtl="0" algn="l">
              <a:lnSpc>
                <a:spcPct val="90000"/>
              </a:lnSpc>
              <a:spcBef>
                <a:spcPts val="1000"/>
              </a:spcBef>
              <a:spcAft>
                <a:spcPts val="0"/>
              </a:spcAft>
              <a:buClr>
                <a:schemeClr val="dk1"/>
              </a:buClr>
              <a:buSzPts val="2000"/>
              <a:buChar char="•"/>
            </a:pPr>
            <a:r>
              <a:rPr lang="en-GB" sz="2000"/>
              <a:t>Example: </a:t>
            </a:r>
            <a:endParaRPr/>
          </a:p>
          <a:p>
            <a:pPr indent="0" lvl="1" marL="457200" rtl="0" algn="l">
              <a:lnSpc>
                <a:spcPct val="90000"/>
              </a:lnSpc>
              <a:spcBef>
                <a:spcPts val="500"/>
              </a:spcBef>
              <a:spcAft>
                <a:spcPts val="0"/>
              </a:spcAft>
              <a:buClr>
                <a:schemeClr val="dk1"/>
              </a:buClr>
              <a:buSzPts val="2000"/>
              <a:buNone/>
            </a:pPr>
            <a:r>
              <a:t/>
            </a:r>
            <a:endParaRPr sz="2000"/>
          </a:p>
          <a:p>
            <a:pPr indent="0" lvl="1" marL="457200" rtl="0" algn="l">
              <a:lnSpc>
                <a:spcPct val="90000"/>
              </a:lnSpc>
              <a:spcBef>
                <a:spcPts val="500"/>
              </a:spcBef>
              <a:spcAft>
                <a:spcPts val="0"/>
              </a:spcAft>
              <a:buClr>
                <a:schemeClr val="dk1"/>
              </a:buClr>
              <a:buSzPts val="2000"/>
              <a:buNone/>
            </a:pPr>
            <a:r>
              <a:t/>
            </a:r>
            <a:endParaRPr sz="2000"/>
          </a:p>
          <a:p>
            <a:pPr indent="0" lvl="1" marL="457200" rtl="0" algn="l">
              <a:lnSpc>
                <a:spcPct val="90000"/>
              </a:lnSpc>
              <a:spcBef>
                <a:spcPts val="500"/>
              </a:spcBef>
              <a:spcAft>
                <a:spcPts val="0"/>
              </a:spcAft>
              <a:buClr>
                <a:schemeClr val="dk1"/>
              </a:buClr>
              <a:buSzPts val="2000"/>
              <a:buNone/>
            </a:pPr>
            <a:r>
              <a:t/>
            </a:r>
            <a:endParaRPr sz="2000"/>
          </a:p>
          <a:p>
            <a:pPr indent="0" lvl="1" marL="457200" rtl="0" algn="l">
              <a:lnSpc>
                <a:spcPct val="90000"/>
              </a:lnSpc>
              <a:spcBef>
                <a:spcPts val="500"/>
              </a:spcBef>
              <a:spcAft>
                <a:spcPts val="0"/>
              </a:spcAft>
              <a:buClr>
                <a:schemeClr val="dk1"/>
              </a:buClr>
              <a:buSzPts val="2000"/>
              <a:buNone/>
            </a:pPr>
            <a:r>
              <a:t/>
            </a:r>
            <a:endParaRPr sz="2000"/>
          </a:p>
          <a:p>
            <a:pPr indent="0" lvl="1" marL="457200" rtl="0" algn="l">
              <a:lnSpc>
                <a:spcPct val="90000"/>
              </a:lnSpc>
              <a:spcBef>
                <a:spcPts val="500"/>
              </a:spcBef>
              <a:spcAft>
                <a:spcPts val="0"/>
              </a:spcAft>
              <a:buClr>
                <a:schemeClr val="dk1"/>
              </a:buClr>
              <a:buSzPts val="2000"/>
              <a:buNone/>
            </a:pPr>
            <a:r>
              <a:t/>
            </a:r>
            <a:endParaRPr sz="2000"/>
          </a:p>
          <a:p>
            <a:pPr indent="0" lvl="1" marL="457200" rtl="0" algn="l">
              <a:lnSpc>
                <a:spcPct val="90000"/>
              </a:lnSpc>
              <a:spcBef>
                <a:spcPts val="5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en-GB" sz="2000"/>
              <a:t>+ operator is used to concatenate strings. e.g. c = ‘a’ + ‘b’ =&gt; c = ‘ab’</a:t>
            </a:r>
            <a:endParaRPr/>
          </a:p>
          <a:p>
            <a:pPr indent="-228600" lvl="0" marL="228600" rtl="0" algn="l">
              <a:lnSpc>
                <a:spcPct val="90000"/>
              </a:lnSpc>
              <a:spcBef>
                <a:spcPts val="1000"/>
              </a:spcBef>
              <a:spcAft>
                <a:spcPts val="0"/>
              </a:spcAft>
              <a:buClr>
                <a:schemeClr val="dk1"/>
              </a:buClr>
              <a:buSzPts val="2000"/>
              <a:buChar char="•"/>
            </a:pPr>
            <a:r>
              <a:rPr lang="en-GB" sz="2000"/>
              <a:t>* operator is used to repeat the strings. e.g. ‘a’*5 =&gt; ‘aaaaa’</a:t>
            </a:r>
            <a:endParaRPr/>
          </a:p>
        </p:txBody>
      </p:sp>
      <p:pic>
        <p:nvPicPr>
          <p:cNvPr id="286" name="Google Shape;286;p24"/>
          <p:cNvPicPr preferRelativeResize="0"/>
          <p:nvPr/>
        </p:nvPicPr>
        <p:blipFill rotWithShape="1">
          <a:blip r:embed="rId3">
            <a:alphaModFix/>
          </a:blip>
          <a:srcRect b="5718" l="0" r="0" t="0"/>
          <a:stretch/>
        </p:blipFill>
        <p:spPr>
          <a:xfrm>
            <a:off x="2183363" y="2665154"/>
            <a:ext cx="2845432" cy="1766888"/>
          </a:xfrm>
          <a:prstGeom prst="rect">
            <a:avLst/>
          </a:prstGeom>
          <a:noFill/>
          <a:ln>
            <a:noFill/>
          </a:ln>
        </p:spPr>
      </p:pic>
      <p:pic>
        <p:nvPicPr>
          <p:cNvPr id="287" name="Google Shape;287;p24"/>
          <p:cNvPicPr preferRelativeResize="0"/>
          <p:nvPr/>
        </p:nvPicPr>
        <p:blipFill rotWithShape="1">
          <a:blip r:embed="rId4">
            <a:alphaModFix/>
          </a:blip>
          <a:srcRect b="0" l="0" r="0" t="0"/>
          <a:stretch/>
        </p:blipFill>
        <p:spPr>
          <a:xfrm>
            <a:off x="5445758" y="2665287"/>
            <a:ext cx="1404101" cy="17014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25"/>
          <p:cNvSpPr txBox="1"/>
          <p:nvPr>
            <p:ph type="title"/>
          </p:nvPr>
        </p:nvSpPr>
        <p:spPr>
          <a:xfrm>
            <a:off x="700976" y="321734"/>
            <a:ext cx="10847557" cy="13801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Slicing</a:t>
            </a:r>
            <a:endParaRPr sz="3600"/>
          </a:p>
          <a:p>
            <a:pPr indent="0" lvl="0" marL="0" rtl="0" algn="l">
              <a:lnSpc>
                <a:spcPct val="90000"/>
              </a:lnSpc>
              <a:spcBef>
                <a:spcPts val="0"/>
              </a:spcBef>
              <a:spcAft>
                <a:spcPts val="0"/>
              </a:spcAft>
              <a:buClr>
                <a:schemeClr val="dk1"/>
              </a:buClr>
              <a:buSzPts val="3600"/>
              <a:buFont typeface="Calibri"/>
              <a:buNone/>
            </a:pPr>
            <a:r>
              <a:t/>
            </a:r>
            <a:endParaRPr sz="3600"/>
          </a:p>
        </p:txBody>
      </p:sp>
      <p:sp>
        <p:nvSpPr>
          <p:cNvPr id="295" name="Google Shape;295;p25"/>
          <p:cNvSpPr txBox="1"/>
          <p:nvPr>
            <p:ph idx="1" type="body"/>
          </p:nvPr>
        </p:nvSpPr>
        <p:spPr>
          <a:xfrm>
            <a:off x="643469" y="1711095"/>
            <a:ext cx="11110799" cy="446586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GB" sz="2400"/>
              <a:t>You can return a range of characters by using the slice syntax.</a:t>
            </a:r>
            <a:endParaRPr sz="2400"/>
          </a:p>
          <a:p>
            <a:pPr indent="-228600" lvl="0" marL="228600" rtl="0" algn="l">
              <a:lnSpc>
                <a:spcPct val="90000"/>
              </a:lnSpc>
              <a:spcBef>
                <a:spcPts val="1000"/>
              </a:spcBef>
              <a:spcAft>
                <a:spcPts val="0"/>
              </a:spcAft>
              <a:buClr>
                <a:schemeClr val="dk1"/>
              </a:buClr>
              <a:buSzPts val="2400"/>
              <a:buChar char="•"/>
            </a:pPr>
            <a:r>
              <a:rPr lang="en-GB" sz="2400"/>
              <a:t>Specify the start index and the end index, separated by a colon, to return a part of the string.</a:t>
            </a:r>
            <a:endParaRPr sz="2400"/>
          </a:p>
          <a:p>
            <a:pPr indent="-228600" lvl="0" marL="228600" rtl="0" algn="l">
              <a:lnSpc>
                <a:spcPct val="90000"/>
              </a:lnSpc>
              <a:spcBef>
                <a:spcPts val="1000"/>
              </a:spcBef>
              <a:spcAft>
                <a:spcPts val="0"/>
              </a:spcAft>
              <a:buClr>
                <a:schemeClr val="dk1"/>
              </a:buClr>
              <a:buSzPts val="2400"/>
              <a:buChar char="•"/>
            </a:pPr>
            <a:r>
              <a:rPr lang="en-GB" sz="2400"/>
              <a:t>Syntax:-                                                Example:</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p:txBody>
      </p:sp>
      <p:grpSp>
        <p:nvGrpSpPr>
          <p:cNvPr id="296" name="Google Shape;296;p25"/>
          <p:cNvGrpSpPr/>
          <p:nvPr/>
        </p:nvGrpSpPr>
        <p:grpSpPr>
          <a:xfrm>
            <a:off x="0" y="4601497"/>
            <a:ext cx="1014060" cy="2017580"/>
            <a:chOff x="0" y="4601497"/>
            <a:chExt cx="1014060" cy="2017580"/>
          </a:xfrm>
        </p:grpSpPr>
        <p:sp>
          <p:nvSpPr>
            <p:cNvPr id="297" name="Google Shape;297;p25"/>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25"/>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99" name="Google Shape;299;p25"/>
          <p:cNvGrpSpPr/>
          <p:nvPr/>
        </p:nvGrpSpPr>
        <p:grpSpPr>
          <a:xfrm>
            <a:off x="11219290" y="1"/>
            <a:ext cx="972709" cy="1935307"/>
            <a:chOff x="10918968" y="713127"/>
            <a:chExt cx="1273032" cy="2532832"/>
          </a:xfrm>
        </p:grpSpPr>
        <p:sp>
          <p:nvSpPr>
            <p:cNvPr id="300" name="Google Shape;300;p25"/>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25"/>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02" name="Google Shape;302;p25"/>
          <p:cNvPicPr preferRelativeResize="0"/>
          <p:nvPr/>
        </p:nvPicPr>
        <p:blipFill rotWithShape="1">
          <a:blip r:embed="rId3">
            <a:alphaModFix/>
          </a:blip>
          <a:srcRect b="0" l="0" r="0" t="0"/>
          <a:stretch/>
        </p:blipFill>
        <p:spPr>
          <a:xfrm>
            <a:off x="5957999" y="4949882"/>
            <a:ext cx="6234001" cy="1772159"/>
          </a:xfrm>
          <a:prstGeom prst="rect">
            <a:avLst/>
          </a:prstGeom>
          <a:noFill/>
          <a:ln>
            <a:noFill/>
          </a:ln>
        </p:spPr>
      </p:pic>
      <p:pic>
        <p:nvPicPr>
          <p:cNvPr id="303" name="Google Shape;303;p25"/>
          <p:cNvPicPr preferRelativeResize="0"/>
          <p:nvPr/>
        </p:nvPicPr>
        <p:blipFill rotWithShape="1">
          <a:blip r:embed="rId4">
            <a:alphaModFix/>
          </a:blip>
          <a:srcRect b="0" l="0" r="0" t="0"/>
          <a:stretch/>
        </p:blipFill>
        <p:spPr>
          <a:xfrm>
            <a:off x="700976" y="3480542"/>
            <a:ext cx="3772227" cy="983065"/>
          </a:xfrm>
          <a:prstGeom prst="rect">
            <a:avLst/>
          </a:prstGeom>
          <a:noFill/>
          <a:ln>
            <a:noFill/>
          </a:ln>
        </p:spPr>
      </p:pic>
      <p:pic>
        <p:nvPicPr>
          <p:cNvPr id="304" name="Google Shape;304;p25"/>
          <p:cNvPicPr preferRelativeResize="0"/>
          <p:nvPr/>
        </p:nvPicPr>
        <p:blipFill rotWithShape="1">
          <a:blip r:embed="rId5">
            <a:alphaModFix/>
          </a:blip>
          <a:srcRect b="30" l="0" r="-41" t="0"/>
          <a:stretch/>
        </p:blipFill>
        <p:spPr>
          <a:xfrm>
            <a:off x="6034764" y="2674750"/>
            <a:ext cx="6397686" cy="2603402"/>
          </a:xfrm>
          <a:prstGeom prst="parallelogram">
            <a:avLst>
              <a:gd fmla="val 25000"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2"/>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2"/>
          <p:cNvSpPr txBox="1"/>
          <p:nvPr>
            <p:ph type="title"/>
          </p:nvPr>
        </p:nvSpPr>
        <p:spPr>
          <a:xfrm>
            <a:off x="589560" y="856180"/>
            <a:ext cx="4560584" cy="112806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lang="en-GB">
                <a:latin typeface="Roboto Serif Medium"/>
                <a:ea typeface="Roboto Serif Medium"/>
                <a:cs typeface="Roboto Serif Medium"/>
                <a:sym typeface="Roboto Serif Medium"/>
              </a:rPr>
              <a:t>About EMR</a:t>
            </a:r>
            <a:endParaRPr>
              <a:latin typeface="Roboto Serif Medium"/>
              <a:ea typeface="Roboto Serif Medium"/>
              <a:cs typeface="Roboto Serif Medium"/>
              <a:sym typeface="Roboto Serif Medium"/>
            </a:endParaRPr>
          </a:p>
        </p:txBody>
      </p:sp>
      <p:grpSp>
        <p:nvGrpSpPr>
          <p:cNvPr id="99" name="Google Shape;99;p2"/>
          <p:cNvGrpSpPr/>
          <p:nvPr/>
        </p:nvGrpSpPr>
        <p:grpSpPr>
          <a:xfrm>
            <a:off x="0" y="1083484"/>
            <a:ext cx="355196" cy="673460"/>
            <a:chOff x="0" y="823811"/>
            <a:chExt cx="355196" cy="673460"/>
          </a:xfrm>
        </p:grpSpPr>
        <p:sp>
          <p:nvSpPr>
            <p:cNvPr id="100" name="Google Shape;100;p2"/>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2"/>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2" name="Google Shape;102;p2"/>
          <p:cNvSpPr/>
          <p:nvPr/>
        </p:nvSpPr>
        <p:spPr>
          <a:xfrm flipH="1">
            <a:off x="665085" y="2090569"/>
            <a:ext cx="4297680" cy="2743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2"/>
          <p:cNvSpPr txBox="1"/>
          <p:nvPr>
            <p:ph idx="1" type="body"/>
          </p:nvPr>
        </p:nvSpPr>
        <p:spPr>
          <a:xfrm>
            <a:off x="590725" y="2090575"/>
            <a:ext cx="4559400" cy="4405200"/>
          </a:xfrm>
          <a:prstGeom prst="rect">
            <a:avLst/>
          </a:prstGeom>
          <a:noFill/>
          <a:ln>
            <a:noFill/>
          </a:ln>
        </p:spPr>
        <p:txBody>
          <a:bodyPr anchorCtr="0" anchor="ctr" bIns="45700" lIns="91425" spcFirstLastPara="1" rIns="91425" wrap="square" tIns="45700">
            <a:noAutofit/>
          </a:bodyPr>
          <a:lstStyle/>
          <a:p>
            <a:pPr indent="-222250" lvl="0" marL="228600" rtl="0" algn="l">
              <a:lnSpc>
                <a:spcPct val="100000"/>
              </a:lnSpc>
              <a:spcBef>
                <a:spcPts val="1000"/>
              </a:spcBef>
              <a:spcAft>
                <a:spcPts val="0"/>
              </a:spcAft>
              <a:buClr>
                <a:schemeClr val="dk1"/>
              </a:buClr>
              <a:buSzPts val="1600"/>
              <a:buFont typeface="Roboto"/>
              <a:buChar char="●"/>
            </a:pPr>
            <a:r>
              <a:rPr lang="en-GB" sz="1600">
                <a:latin typeface="Roboto"/>
                <a:ea typeface="Roboto"/>
                <a:cs typeface="Roboto"/>
                <a:sym typeface="Roboto"/>
              </a:rPr>
              <a:t>C</a:t>
            </a:r>
            <a:r>
              <a:rPr lang="en-GB" sz="1600">
                <a:latin typeface="Roboto"/>
                <a:ea typeface="Roboto"/>
                <a:cs typeface="Roboto"/>
                <a:sym typeface="Roboto"/>
              </a:rPr>
              <a:t>onstantly working on </a:t>
            </a:r>
            <a:endParaRPr sz="1600">
              <a:latin typeface="Roboto"/>
              <a:ea typeface="Roboto"/>
              <a:cs typeface="Roboto"/>
              <a:sym typeface="Roboto"/>
            </a:endParaRPr>
          </a:p>
          <a:p>
            <a:pPr indent="-215900" lvl="1" marL="685800" rtl="0" algn="l">
              <a:lnSpc>
                <a:spcPct val="100000"/>
              </a:lnSpc>
              <a:spcBef>
                <a:spcPts val="1000"/>
              </a:spcBef>
              <a:spcAft>
                <a:spcPts val="0"/>
              </a:spcAft>
              <a:buClr>
                <a:schemeClr val="dk1"/>
              </a:buClr>
              <a:buSzPts val="1600"/>
              <a:buFont typeface="Roboto"/>
              <a:buChar char="○"/>
            </a:pPr>
            <a:r>
              <a:rPr lang="en-GB" sz="1600">
                <a:latin typeface="Roboto"/>
                <a:ea typeface="Roboto"/>
                <a:cs typeface="Roboto"/>
                <a:sym typeface="Roboto"/>
              </a:rPr>
              <a:t>D</a:t>
            </a:r>
            <a:r>
              <a:rPr lang="en-GB" sz="1600">
                <a:latin typeface="Roboto"/>
                <a:ea typeface="Roboto"/>
                <a:cs typeface="Roboto"/>
                <a:sym typeface="Roboto"/>
              </a:rPr>
              <a:t>eveloping industry relevant skills</a:t>
            </a:r>
            <a:endParaRPr sz="1600">
              <a:latin typeface="Roboto"/>
              <a:ea typeface="Roboto"/>
              <a:cs typeface="Roboto"/>
              <a:sym typeface="Roboto"/>
            </a:endParaRPr>
          </a:p>
          <a:p>
            <a:pPr indent="-215900" lvl="1" marL="685800" rtl="0" algn="l">
              <a:lnSpc>
                <a:spcPct val="100000"/>
              </a:lnSpc>
              <a:spcBef>
                <a:spcPts val="1000"/>
              </a:spcBef>
              <a:spcAft>
                <a:spcPts val="0"/>
              </a:spcAft>
              <a:buClr>
                <a:schemeClr val="dk1"/>
              </a:buClr>
              <a:buSzPts val="1600"/>
              <a:buFont typeface="Roboto"/>
              <a:buChar char="○"/>
            </a:pPr>
            <a:r>
              <a:rPr lang="en-GB" sz="1600">
                <a:latin typeface="Roboto"/>
                <a:ea typeface="Roboto"/>
                <a:cs typeface="Roboto"/>
                <a:sym typeface="Roboto"/>
              </a:rPr>
              <a:t>Conducting </a:t>
            </a:r>
            <a:r>
              <a:rPr lang="en-GB" sz="1600">
                <a:latin typeface="Roboto"/>
                <a:ea typeface="Roboto"/>
                <a:cs typeface="Roboto"/>
                <a:sym typeface="Roboto"/>
              </a:rPr>
              <a:t>hands-on workshops</a:t>
            </a:r>
            <a:r>
              <a:rPr lang="en-GB" sz="1600">
                <a:latin typeface="Roboto"/>
                <a:ea typeface="Roboto"/>
                <a:cs typeface="Roboto"/>
                <a:sym typeface="Roboto"/>
              </a:rPr>
              <a:t> organized by pre-final and final year students.</a:t>
            </a:r>
            <a:endParaRPr sz="1600">
              <a:latin typeface="Roboto"/>
              <a:ea typeface="Roboto"/>
              <a:cs typeface="Roboto"/>
              <a:sym typeface="Roboto"/>
            </a:endParaRPr>
          </a:p>
          <a:p>
            <a:pPr indent="-222250" lvl="0" marL="228600" rtl="0" algn="l">
              <a:lnSpc>
                <a:spcPct val="100000"/>
              </a:lnSpc>
              <a:spcBef>
                <a:spcPts val="1000"/>
              </a:spcBef>
              <a:spcAft>
                <a:spcPts val="0"/>
              </a:spcAft>
              <a:buClr>
                <a:schemeClr val="dk1"/>
              </a:buClr>
              <a:buSzPts val="1600"/>
              <a:buFont typeface="Roboto"/>
              <a:buChar char="●"/>
            </a:pPr>
            <a:r>
              <a:rPr lang="en-GB" sz="1600">
                <a:latin typeface="Roboto"/>
                <a:ea typeface="Roboto"/>
                <a:cs typeface="Roboto"/>
                <a:sym typeface="Roboto"/>
              </a:rPr>
              <a:t>Work in technologies like</a:t>
            </a:r>
            <a:endParaRPr sz="1600">
              <a:latin typeface="Roboto"/>
              <a:ea typeface="Roboto"/>
              <a:cs typeface="Roboto"/>
              <a:sym typeface="Roboto"/>
            </a:endParaRPr>
          </a:p>
          <a:p>
            <a:pPr indent="-215900" lvl="1" marL="685800" rtl="0" algn="l">
              <a:lnSpc>
                <a:spcPct val="100000"/>
              </a:lnSpc>
              <a:spcBef>
                <a:spcPts val="1000"/>
              </a:spcBef>
              <a:spcAft>
                <a:spcPts val="0"/>
              </a:spcAft>
              <a:buClr>
                <a:schemeClr val="dk1"/>
              </a:buClr>
              <a:buSzPts val="1600"/>
              <a:buFont typeface="Roboto"/>
              <a:buChar char="○"/>
            </a:pPr>
            <a:r>
              <a:rPr lang="en-GB" sz="1600">
                <a:latin typeface="Roboto"/>
                <a:ea typeface="Roboto"/>
                <a:cs typeface="Roboto"/>
                <a:sym typeface="Roboto"/>
              </a:rPr>
              <a:t>Embedded Systems</a:t>
            </a:r>
            <a:endParaRPr sz="1600">
              <a:latin typeface="Roboto"/>
              <a:ea typeface="Roboto"/>
              <a:cs typeface="Roboto"/>
              <a:sym typeface="Roboto"/>
            </a:endParaRPr>
          </a:p>
          <a:p>
            <a:pPr indent="-215900" lvl="1" marL="685800" rtl="0" algn="l">
              <a:lnSpc>
                <a:spcPct val="100000"/>
              </a:lnSpc>
              <a:spcBef>
                <a:spcPts val="1000"/>
              </a:spcBef>
              <a:spcAft>
                <a:spcPts val="0"/>
              </a:spcAft>
              <a:buClr>
                <a:schemeClr val="dk1"/>
              </a:buClr>
              <a:buSzPts val="1600"/>
              <a:buFont typeface="Roboto"/>
              <a:buChar char="○"/>
            </a:pPr>
            <a:r>
              <a:rPr lang="en-GB" sz="1600">
                <a:latin typeface="Roboto"/>
                <a:ea typeface="Roboto"/>
                <a:cs typeface="Roboto"/>
                <a:sym typeface="Roboto"/>
              </a:rPr>
              <a:t>Image Processing</a:t>
            </a:r>
            <a:endParaRPr sz="1600">
              <a:latin typeface="Roboto"/>
              <a:ea typeface="Roboto"/>
              <a:cs typeface="Roboto"/>
              <a:sym typeface="Roboto"/>
            </a:endParaRPr>
          </a:p>
          <a:p>
            <a:pPr indent="-215900" lvl="1" marL="685800" rtl="0" algn="l">
              <a:lnSpc>
                <a:spcPct val="100000"/>
              </a:lnSpc>
              <a:spcBef>
                <a:spcPts val="1000"/>
              </a:spcBef>
              <a:spcAft>
                <a:spcPts val="0"/>
              </a:spcAft>
              <a:buClr>
                <a:schemeClr val="dk1"/>
              </a:buClr>
              <a:buSzPts val="1600"/>
              <a:buFont typeface="Roboto"/>
              <a:buChar char="○"/>
            </a:pPr>
            <a:r>
              <a:rPr lang="en-GB" sz="1600">
                <a:latin typeface="Roboto"/>
                <a:ea typeface="Roboto"/>
                <a:cs typeface="Roboto"/>
                <a:sym typeface="Roboto"/>
              </a:rPr>
              <a:t>Internet Of T</a:t>
            </a:r>
            <a:r>
              <a:rPr lang="en-GB" sz="1600">
                <a:latin typeface="Roboto"/>
                <a:ea typeface="Roboto"/>
                <a:cs typeface="Roboto"/>
                <a:sym typeface="Roboto"/>
              </a:rPr>
              <a:t>hings</a:t>
            </a:r>
            <a:r>
              <a:rPr lang="en-GB" sz="1600">
                <a:latin typeface="Roboto"/>
                <a:ea typeface="Roboto"/>
                <a:cs typeface="Roboto"/>
                <a:sym typeface="Roboto"/>
              </a:rPr>
              <a:t> (IoT)</a:t>
            </a:r>
            <a:endParaRPr sz="1600">
              <a:latin typeface="Roboto"/>
              <a:ea typeface="Roboto"/>
              <a:cs typeface="Roboto"/>
              <a:sym typeface="Roboto"/>
            </a:endParaRPr>
          </a:p>
          <a:p>
            <a:pPr indent="-215900" lvl="1" marL="685800" rtl="0" algn="l">
              <a:lnSpc>
                <a:spcPct val="100000"/>
              </a:lnSpc>
              <a:spcBef>
                <a:spcPts val="1000"/>
              </a:spcBef>
              <a:spcAft>
                <a:spcPts val="0"/>
              </a:spcAft>
              <a:buClr>
                <a:schemeClr val="dk1"/>
              </a:buClr>
              <a:buSzPts val="1600"/>
              <a:buFont typeface="Roboto"/>
              <a:buChar char="○"/>
            </a:pPr>
            <a:r>
              <a:rPr lang="en-GB" sz="1600">
                <a:latin typeface="Roboto"/>
                <a:ea typeface="Roboto"/>
                <a:cs typeface="Roboto"/>
                <a:sym typeface="Roboto"/>
              </a:rPr>
              <a:t>Machine Learning</a:t>
            </a:r>
            <a:endParaRPr sz="1600">
              <a:latin typeface="Roboto"/>
              <a:ea typeface="Roboto"/>
              <a:cs typeface="Roboto"/>
              <a:sym typeface="Roboto"/>
            </a:endParaRPr>
          </a:p>
          <a:p>
            <a:pPr indent="-222250" lvl="0" marL="228600" rtl="0" algn="l">
              <a:lnSpc>
                <a:spcPct val="100000"/>
              </a:lnSpc>
              <a:spcBef>
                <a:spcPts val="1000"/>
              </a:spcBef>
              <a:spcAft>
                <a:spcPts val="0"/>
              </a:spcAft>
              <a:buClr>
                <a:schemeClr val="dk1"/>
              </a:buClr>
              <a:buSzPts val="1600"/>
              <a:buFont typeface="Roboto"/>
              <a:buChar char="●"/>
            </a:pPr>
            <a:r>
              <a:rPr lang="en-GB" sz="1600">
                <a:latin typeface="Roboto"/>
                <a:ea typeface="Roboto"/>
                <a:cs typeface="Roboto"/>
                <a:sym typeface="Roboto"/>
              </a:rPr>
              <a:t>P</a:t>
            </a:r>
            <a:r>
              <a:rPr lang="en-GB" sz="1600">
                <a:latin typeface="Roboto"/>
                <a:ea typeface="Roboto"/>
                <a:cs typeface="Roboto"/>
                <a:sym typeface="Roboto"/>
              </a:rPr>
              <a:t>articipated </a:t>
            </a:r>
            <a:r>
              <a:rPr lang="en-GB" sz="1600">
                <a:latin typeface="Roboto"/>
                <a:ea typeface="Roboto"/>
                <a:cs typeface="Roboto"/>
                <a:sym typeface="Roboto"/>
              </a:rPr>
              <a:t>&amp;</a:t>
            </a:r>
            <a:r>
              <a:rPr lang="en-GB" sz="1600">
                <a:latin typeface="Roboto"/>
                <a:ea typeface="Roboto"/>
                <a:cs typeface="Roboto"/>
                <a:sym typeface="Roboto"/>
              </a:rPr>
              <a:t> won in various domestic and inter-college competitions</a:t>
            </a:r>
            <a:r>
              <a:rPr lang="en-GB" sz="1600">
                <a:latin typeface="Roboto"/>
                <a:ea typeface="Roboto"/>
                <a:cs typeface="Roboto"/>
                <a:sym typeface="Roboto"/>
              </a:rPr>
              <a:t> – M</a:t>
            </a:r>
            <a:r>
              <a:rPr lang="en-GB" sz="1600">
                <a:latin typeface="Roboto"/>
                <a:ea typeface="Roboto"/>
                <a:cs typeface="Roboto"/>
                <a:sym typeface="Roboto"/>
              </a:rPr>
              <a:t>icro-explorer, </a:t>
            </a:r>
            <a:r>
              <a:rPr lang="en-GB" sz="1600">
                <a:latin typeface="Roboto"/>
                <a:ea typeface="Roboto"/>
                <a:cs typeface="Roboto"/>
                <a:sym typeface="Roboto"/>
              </a:rPr>
              <a:t>M</a:t>
            </a:r>
            <a:r>
              <a:rPr lang="en-GB" sz="1600">
                <a:latin typeface="Roboto"/>
                <a:ea typeface="Roboto"/>
                <a:cs typeface="Roboto"/>
                <a:sym typeface="Roboto"/>
              </a:rPr>
              <a:t>icro-innovator, Robo-Soccer and E-Yantra.</a:t>
            </a:r>
            <a:endParaRPr sz="1600">
              <a:latin typeface="Roboto"/>
              <a:ea typeface="Roboto"/>
              <a:cs typeface="Roboto"/>
              <a:sym typeface="Roboto"/>
            </a:endParaRPr>
          </a:p>
        </p:txBody>
      </p:sp>
      <p:sp>
        <p:nvSpPr>
          <p:cNvPr id="104" name="Google Shape;104;p2"/>
          <p:cNvSpPr/>
          <p:nvPr/>
        </p:nvSpPr>
        <p:spPr>
          <a:xfrm flipH="1">
            <a:off x="10697670" y="0"/>
            <a:ext cx="149433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2"/>
          <p:cNvSpPr/>
          <p:nvPr/>
        </p:nvSpPr>
        <p:spPr>
          <a:xfrm>
            <a:off x="5685810" y="513853"/>
            <a:ext cx="6009366" cy="583457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iagram&#10;&#10;Description automatically generated" id="106" name="Google Shape;106;p2"/>
          <p:cNvPicPr preferRelativeResize="0"/>
          <p:nvPr/>
        </p:nvPicPr>
        <p:blipFill rotWithShape="1">
          <a:blip r:embed="rId3">
            <a:alphaModFix/>
          </a:blip>
          <a:srcRect b="0" l="0" r="0" t="0"/>
          <a:stretch/>
        </p:blipFill>
        <p:spPr>
          <a:xfrm>
            <a:off x="5926017" y="670169"/>
            <a:ext cx="5205045" cy="52050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26"/>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t/>
            </a:r>
            <a:endParaRPr sz="3600"/>
          </a:p>
          <a:p>
            <a:pPr indent="0" lvl="0" marL="0" rtl="0" algn="l">
              <a:lnSpc>
                <a:spcPct val="90000"/>
              </a:lnSpc>
              <a:spcBef>
                <a:spcPts val="0"/>
              </a:spcBef>
              <a:spcAft>
                <a:spcPts val="0"/>
              </a:spcAft>
              <a:buClr>
                <a:schemeClr val="dk1"/>
              </a:buClr>
              <a:buSzPct val="100000"/>
              <a:buFont typeface="Microsoft YaHei"/>
              <a:buNone/>
            </a:pPr>
            <a:r>
              <a:rPr lang="en-GB">
                <a:latin typeface="Microsoft YaHei"/>
                <a:ea typeface="Microsoft YaHei"/>
                <a:cs typeface="Microsoft YaHei"/>
                <a:sym typeface="Microsoft YaHei"/>
              </a:rPr>
              <a:t>Python If ... Else</a:t>
            </a:r>
            <a:endParaRPr>
              <a:latin typeface="Microsoft YaHei"/>
              <a:ea typeface="Microsoft YaHei"/>
              <a:cs typeface="Microsoft YaHei"/>
              <a:sym typeface="Microsoft YaHei"/>
            </a:endParaRPr>
          </a:p>
          <a:p>
            <a:pPr indent="0" lvl="0" marL="0" rtl="0" algn="l">
              <a:lnSpc>
                <a:spcPct val="90000"/>
              </a:lnSpc>
              <a:spcBef>
                <a:spcPts val="0"/>
              </a:spcBef>
              <a:spcAft>
                <a:spcPts val="0"/>
              </a:spcAft>
              <a:buClr>
                <a:schemeClr val="dk1"/>
              </a:buClr>
              <a:buSzPct val="100000"/>
              <a:buFont typeface="Calibri"/>
              <a:buNone/>
            </a:pPr>
            <a:r>
              <a:t/>
            </a:r>
            <a:endParaRPr>
              <a:latin typeface="Microsoft YaHei"/>
              <a:ea typeface="Microsoft YaHei"/>
              <a:cs typeface="Microsoft YaHei"/>
              <a:sym typeface="Microsoft YaHei"/>
            </a:endParaRPr>
          </a:p>
        </p:txBody>
      </p:sp>
      <p:sp>
        <p:nvSpPr>
          <p:cNvPr id="311" name="Google Shape;311;p26"/>
          <p:cNvSpPr txBox="1"/>
          <p:nvPr>
            <p:ph idx="1" type="body"/>
          </p:nvPr>
        </p:nvSpPr>
        <p:spPr>
          <a:xfrm>
            <a:off x="643467" y="1577515"/>
            <a:ext cx="10905066" cy="43939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b="1" lang="en-GB" sz="2200">
                <a:latin typeface="Candara"/>
                <a:ea typeface="Candara"/>
                <a:cs typeface="Candara"/>
                <a:sym typeface="Candara"/>
              </a:rPr>
              <a:t>if</a:t>
            </a:r>
            <a:r>
              <a:rPr lang="en-GB" sz="2200">
                <a:latin typeface="Candara"/>
                <a:ea typeface="Candara"/>
                <a:cs typeface="Candara"/>
                <a:sym typeface="Candara"/>
              </a:rPr>
              <a:t>: An "if statement" is written by using the if keyword.</a:t>
            </a:r>
            <a:endParaRPr sz="2200">
              <a:latin typeface="Candara"/>
              <a:ea typeface="Candara"/>
              <a:cs typeface="Candara"/>
              <a:sym typeface="Candara"/>
            </a:endParaRPr>
          </a:p>
          <a:p>
            <a:pPr indent="-228600" lvl="0" marL="228600" rtl="0" algn="l">
              <a:lnSpc>
                <a:spcPct val="90000"/>
              </a:lnSpc>
              <a:spcBef>
                <a:spcPts val="1000"/>
              </a:spcBef>
              <a:spcAft>
                <a:spcPts val="0"/>
              </a:spcAft>
              <a:buClr>
                <a:schemeClr val="dk1"/>
              </a:buClr>
              <a:buSzPts val="2200"/>
              <a:buChar char="•"/>
            </a:pPr>
            <a:r>
              <a:rPr b="1" lang="en-GB" sz="2200">
                <a:latin typeface="Candara"/>
                <a:ea typeface="Candara"/>
                <a:cs typeface="Candara"/>
                <a:sym typeface="Candara"/>
              </a:rPr>
              <a:t>elif </a:t>
            </a:r>
            <a:r>
              <a:rPr lang="en-GB" sz="2200">
                <a:latin typeface="Candara"/>
                <a:ea typeface="Candara"/>
                <a:cs typeface="Candara"/>
                <a:sym typeface="Candara"/>
              </a:rPr>
              <a:t>: The elif keyword is pythons way of saying "if the previous conditions were not true, then try this condition".</a:t>
            </a:r>
            <a:endParaRPr/>
          </a:p>
          <a:p>
            <a:pPr indent="-228600" lvl="0" marL="228600" rtl="0" algn="l">
              <a:lnSpc>
                <a:spcPct val="90000"/>
              </a:lnSpc>
              <a:spcBef>
                <a:spcPts val="1000"/>
              </a:spcBef>
              <a:spcAft>
                <a:spcPts val="0"/>
              </a:spcAft>
              <a:buClr>
                <a:schemeClr val="dk1"/>
              </a:buClr>
              <a:buSzPts val="2200"/>
              <a:buChar char="•"/>
            </a:pPr>
            <a:r>
              <a:rPr b="1" lang="en-GB" sz="2200">
                <a:latin typeface="Candara"/>
                <a:ea typeface="Candara"/>
                <a:cs typeface="Candara"/>
                <a:sym typeface="Candara"/>
              </a:rPr>
              <a:t>else</a:t>
            </a:r>
            <a:r>
              <a:rPr lang="en-GB" sz="2200">
                <a:latin typeface="Candara"/>
                <a:ea typeface="Candara"/>
                <a:cs typeface="Candara"/>
                <a:sym typeface="Candara"/>
              </a:rPr>
              <a:t>: The else keyword catches anything which isn't caught by the preceding conditions.</a:t>
            </a:r>
            <a:endParaRPr sz="2200">
              <a:latin typeface="Candara"/>
              <a:ea typeface="Candara"/>
              <a:cs typeface="Candara"/>
              <a:sym typeface="Candara"/>
            </a:endParaRPr>
          </a:p>
          <a:p>
            <a:pPr indent="-228600" lvl="0" marL="228600" rtl="0" algn="l">
              <a:lnSpc>
                <a:spcPct val="90000"/>
              </a:lnSpc>
              <a:spcBef>
                <a:spcPts val="1000"/>
              </a:spcBef>
              <a:spcAft>
                <a:spcPts val="0"/>
              </a:spcAft>
              <a:buClr>
                <a:schemeClr val="dk1"/>
              </a:buClr>
              <a:buSzPts val="2200"/>
              <a:buChar char="•"/>
            </a:pPr>
            <a:r>
              <a:rPr lang="en-GB" sz="2200">
                <a:latin typeface="Candara"/>
                <a:ea typeface="Candara"/>
                <a:cs typeface="Candara"/>
                <a:sym typeface="Candara"/>
              </a:rPr>
              <a:t>Example:-</a:t>
            </a:r>
            <a:endParaRPr/>
          </a:p>
          <a:p>
            <a:pPr indent="-101600" lvl="0" marL="228600" rtl="0" algn="l">
              <a:lnSpc>
                <a:spcPct val="90000"/>
              </a:lnSpc>
              <a:spcBef>
                <a:spcPts val="1000"/>
              </a:spcBef>
              <a:spcAft>
                <a:spcPts val="0"/>
              </a:spcAft>
              <a:buClr>
                <a:schemeClr val="dk1"/>
              </a:buClr>
              <a:buSzPts val="2000"/>
              <a:buNone/>
            </a:pPr>
            <a:r>
              <a:t/>
            </a:r>
            <a:endParaRPr sz="2000">
              <a:latin typeface="Candara"/>
              <a:ea typeface="Candara"/>
              <a:cs typeface="Candara"/>
              <a:sym typeface="Candara"/>
            </a:endParaRPr>
          </a:p>
          <a:p>
            <a:pPr indent="-101600" lvl="0" marL="228600" rtl="0" algn="l">
              <a:lnSpc>
                <a:spcPct val="90000"/>
              </a:lnSpc>
              <a:spcBef>
                <a:spcPts val="1000"/>
              </a:spcBef>
              <a:spcAft>
                <a:spcPts val="0"/>
              </a:spcAft>
              <a:buClr>
                <a:schemeClr val="dk1"/>
              </a:buClr>
              <a:buSzPts val="2000"/>
              <a:buNone/>
            </a:pPr>
            <a:r>
              <a:t/>
            </a:r>
            <a:endParaRPr sz="2000">
              <a:latin typeface="Candara"/>
              <a:ea typeface="Candara"/>
              <a:cs typeface="Candara"/>
              <a:sym typeface="Candara"/>
            </a:endParaRPr>
          </a:p>
        </p:txBody>
      </p:sp>
      <p:sp>
        <p:nvSpPr>
          <p:cNvPr id="312" name="Google Shape;312;p26"/>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26"/>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26"/>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26"/>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 letter&#10;&#10;Description automatically generated" id="316" name="Google Shape;316;p26"/>
          <p:cNvPicPr preferRelativeResize="0"/>
          <p:nvPr/>
        </p:nvPicPr>
        <p:blipFill rotWithShape="1">
          <a:blip r:embed="rId3">
            <a:alphaModFix/>
          </a:blip>
          <a:srcRect b="0" l="0" r="0" t="0"/>
          <a:stretch/>
        </p:blipFill>
        <p:spPr>
          <a:xfrm>
            <a:off x="4666891" y="3433203"/>
            <a:ext cx="5963725" cy="31402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27"/>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t/>
            </a:r>
            <a:endParaRPr b="1" sz="3600">
              <a:latin typeface="Microsoft YaHei"/>
              <a:ea typeface="Microsoft YaHei"/>
              <a:cs typeface="Microsoft YaHei"/>
              <a:sym typeface="Microsoft YaHei"/>
            </a:endParaRPr>
          </a:p>
          <a:p>
            <a:pPr indent="0" lvl="0" marL="0" rtl="0" algn="l">
              <a:lnSpc>
                <a:spcPct val="90000"/>
              </a:lnSpc>
              <a:spcBef>
                <a:spcPts val="0"/>
              </a:spcBef>
              <a:spcAft>
                <a:spcPts val="0"/>
              </a:spcAft>
              <a:buClr>
                <a:schemeClr val="dk1"/>
              </a:buClr>
              <a:buSzPct val="100000"/>
              <a:buFont typeface="Microsoft YaHei"/>
              <a:buNone/>
            </a:pPr>
            <a:r>
              <a:rPr b="1" lang="en-GB">
                <a:latin typeface="Microsoft YaHei"/>
                <a:ea typeface="Microsoft YaHei"/>
                <a:cs typeface="Microsoft YaHei"/>
                <a:sym typeface="Microsoft YaHei"/>
              </a:rPr>
              <a:t>Python Comments</a:t>
            </a:r>
            <a:endParaRPr b="1">
              <a:latin typeface="Microsoft YaHei"/>
              <a:ea typeface="Microsoft YaHei"/>
              <a:cs typeface="Microsoft YaHei"/>
              <a:sym typeface="Microsoft YaHei"/>
            </a:endParaRPr>
          </a:p>
          <a:p>
            <a:pPr indent="0" lvl="0" marL="0" rtl="0" algn="l">
              <a:lnSpc>
                <a:spcPct val="90000"/>
              </a:lnSpc>
              <a:spcBef>
                <a:spcPts val="0"/>
              </a:spcBef>
              <a:spcAft>
                <a:spcPts val="0"/>
              </a:spcAft>
              <a:buClr>
                <a:schemeClr val="dk1"/>
              </a:buClr>
              <a:buSzPct val="100000"/>
              <a:buFont typeface="Calibri"/>
              <a:buNone/>
            </a:pPr>
            <a:r>
              <a:t/>
            </a:r>
            <a:endParaRPr b="1">
              <a:latin typeface="Microsoft YaHei"/>
              <a:ea typeface="Microsoft YaHei"/>
              <a:cs typeface="Microsoft YaHei"/>
              <a:sym typeface="Microsoft YaHei"/>
            </a:endParaRPr>
          </a:p>
        </p:txBody>
      </p:sp>
      <p:sp>
        <p:nvSpPr>
          <p:cNvPr id="323" name="Google Shape;323;p27"/>
          <p:cNvSpPr txBox="1"/>
          <p:nvPr>
            <p:ph idx="1" type="body"/>
          </p:nvPr>
        </p:nvSpPr>
        <p:spPr>
          <a:xfrm>
            <a:off x="643467" y="1207887"/>
            <a:ext cx="10905066" cy="4393982"/>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800"/>
              <a:buChar char="•"/>
            </a:pPr>
            <a:r>
              <a:rPr lang="en-GB"/>
              <a:t>Start comments with</a:t>
            </a:r>
            <a:r>
              <a:rPr b="1" lang="en-GB"/>
              <a:t> #</a:t>
            </a:r>
            <a:r>
              <a:rPr lang="en-GB"/>
              <a:t>, rest of line is ignored</a:t>
            </a:r>
            <a:endParaRPr/>
          </a:p>
          <a:p>
            <a:pPr indent="-228600" lvl="0" marL="228600" rtl="0" algn="l">
              <a:lnSpc>
                <a:spcPct val="90000"/>
              </a:lnSpc>
              <a:spcBef>
                <a:spcPts val="1000"/>
              </a:spcBef>
              <a:spcAft>
                <a:spcPts val="0"/>
              </a:spcAft>
              <a:buClr>
                <a:schemeClr val="dk1"/>
              </a:buClr>
              <a:buSzPts val="2800"/>
              <a:buChar char="•"/>
            </a:pPr>
            <a:r>
              <a:rPr lang="en-GB"/>
              <a:t> Can include a “documentation string” as the first line of a new function or class you define</a:t>
            </a:r>
            <a:endParaRPr/>
          </a:p>
          <a:p>
            <a:pPr indent="-228600" lvl="0" marL="228600" rtl="0" algn="l">
              <a:lnSpc>
                <a:spcPct val="90000"/>
              </a:lnSpc>
              <a:spcBef>
                <a:spcPts val="1000"/>
              </a:spcBef>
              <a:spcAft>
                <a:spcPts val="0"/>
              </a:spcAft>
              <a:buClr>
                <a:schemeClr val="dk1"/>
              </a:buClr>
              <a:buSzPts val="2800"/>
              <a:buChar char="•"/>
            </a:pPr>
            <a:r>
              <a:rPr lang="en-GB"/>
              <a:t>Development environments, debugger, and other tools use it: it’s good style to include one</a:t>
            </a:r>
            <a:endParaRPr/>
          </a:p>
          <a:p>
            <a:pPr indent="-228600" lvl="0" marL="228600" rtl="0" algn="l">
              <a:lnSpc>
                <a:spcPct val="90000"/>
              </a:lnSpc>
              <a:spcBef>
                <a:spcPts val="1000"/>
              </a:spcBef>
              <a:spcAft>
                <a:spcPts val="0"/>
              </a:spcAft>
              <a:buClr>
                <a:schemeClr val="dk1"/>
              </a:buClr>
              <a:buSzPts val="2800"/>
              <a:buChar char="•"/>
            </a:pPr>
            <a:r>
              <a:rPr lang="en-GB"/>
              <a:t>Example:-</a:t>
            </a:r>
            <a:endParaRPr/>
          </a:p>
          <a:p>
            <a:pPr indent="0" lvl="0" marL="0" rtl="0" algn="l">
              <a:lnSpc>
                <a:spcPct val="90000"/>
              </a:lnSpc>
              <a:spcBef>
                <a:spcPts val="1000"/>
              </a:spcBef>
              <a:spcAft>
                <a:spcPts val="0"/>
              </a:spcAft>
              <a:buClr>
                <a:schemeClr val="dk1"/>
              </a:buClr>
              <a:buSzPts val="2800"/>
              <a:buNone/>
            </a:pPr>
            <a:br>
              <a:rPr lang="en-GB"/>
            </a:br>
            <a:endParaRPr/>
          </a:p>
        </p:txBody>
      </p:sp>
      <p:sp>
        <p:nvSpPr>
          <p:cNvPr id="324" name="Google Shape;324;p2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2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2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2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ical user interface, text, application, email&#10;&#10;Description automatically generated" id="328" name="Google Shape;328;p27"/>
          <p:cNvPicPr preferRelativeResize="0"/>
          <p:nvPr/>
        </p:nvPicPr>
        <p:blipFill rotWithShape="1">
          <a:blip r:embed="rId3">
            <a:alphaModFix/>
          </a:blip>
          <a:srcRect b="0" l="0" r="0" t="0"/>
          <a:stretch/>
        </p:blipFill>
        <p:spPr>
          <a:xfrm>
            <a:off x="2912852" y="3850578"/>
            <a:ext cx="5633047" cy="24636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sp>
        <p:nvSpPr>
          <p:cNvPr id="333" name="Google Shape;333;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8"/>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Lists</a:t>
            </a:r>
            <a:endParaRPr/>
          </a:p>
        </p:txBody>
      </p:sp>
      <p:sp>
        <p:nvSpPr>
          <p:cNvPr id="335" name="Google Shape;335;p28"/>
          <p:cNvSpPr txBox="1"/>
          <p:nvPr>
            <p:ph idx="1" type="body"/>
          </p:nvPr>
        </p:nvSpPr>
        <p:spPr>
          <a:xfrm>
            <a:off x="665238" y="1216925"/>
            <a:ext cx="10894180" cy="5645838"/>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2000"/>
              <a:buChar char="•"/>
            </a:pPr>
            <a:r>
              <a:rPr lang="en-GB" sz="2000"/>
              <a:t>Datatype storing sequential collection of values with heterogenous nature.</a:t>
            </a:r>
            <a:endParaRPr/>
          </a:p>
          <a:p>
            <a:pPr indent="-228600" lvl="0" marL="228600" rtl="0" algn="l">
              <a:lnSpc>
                <a:spcPct val="150000"/>
              </a:lnSpc>
              <a:spcBef>
                <a:spcPts val="1000"/>
              </a:spcBef>
              <a:spcAft>
                <a:spcPts val="0"/>
              </a:spcAft>
              <a:buClr>
                <a:schemeClr val="dk1"/>
              </a:buClr>
              <a:buSzPts val="2000"/>
              <a:buChar char="•"/>
            </a:pPr>
            <a:r>
              <a:rPr lang="en-GB" sz="2000"/>
              <a:t>Values are enclosed in [], for eg: [-1,'a',TRUE]</a:t>
            </a:r>
            <a:endParaRPr/>
          </a:p>
          <a:p>
            <a:pPr indent="-228600" lvl="0" marL="228600" rtl="0" algn="l">
              <a:lnSpc>
                <a:spcPct val="90000"/>
              </a:lnSpc>
              <a:spcBef>
                <a:spcPts val="1000"/>
              </a:spcBef>
              <a:spcAft>
                <a:spcPts val="0"/>
              </a:spcAft>
              <a:buClr>
                <a:schemeClr val="dk1"/>
              </a:buClr>
              <a:buSzPts val="2000"/>
              <a:buChar char="•"/>
            </a:pPr>
            <a:r>
              <a:rPr lang="en-GB" sz="2000"/>
              <a:t>Lists support two way indexing. </a:t>
            </a:r>
            <a:endParaRPr/>
          </a:p>
          <a:p>
            <a:pPr indent="-228600" lvl="0" marL="228600" rtl="0" algn="l">
              <a:lnSpc>
                <a:spcPct val="90000"/>
              </a:lnSpc>
              <a:spcBef>
                <a:spcPts val="1000"/>
              </a:spcBef>
              <a:spcAft>
                <a:spcPts val="0"/>
              </a:spcAft>
              <a:buClr>
                <a:schemeClr val="dk1"/>
              </a:buClr>
              <a:buSzPts val="2000"/>
              <a:buChar char="•"/>
            </a:pPr>
            <a:r>
              <a:rPr lang="en-GB" sz="2000"/>
              <a:t>Positive index is used to count from the left, starting with 0 and negative index is used to  count from right, starting with –1</a:t>
            </a:r>
            <a:endParaRPr/>
          </a:p>
          <a:p>
            <a:pPr indent="-228600" lvl="0" marL="228600" rtl="0" algn="l">
              <a:lnSpc>
                <a:spcPct val="90000"/>
              </a:lnSpc>
              <a:spcBef>
                <a:spcPts val="1000"/>
              </a:spcBef>
              <a:spcAft>
                <a:spcPts val="0"/>
              </a:spcAft>
              <a:buClr>
                <a:schemeClr val="dk1"/>
              </a:buClr>
              <a:buSzPts val="2000"/>
              <a:buChar char="•"/>
            </a:pPr>
            <a:r>
              <a:rPr lang="en-GB" sz="2000"/>
              <a:t>Example:-</a:t>
            </a:r>
            <a:endParaRPr/>
          </a:p>
          <a:p>
            <a:pPr indent="-101600" lvl="0" marL="228600" rtl="0" algn="l">
              <a:lnSpc>
                <a:spcPct val="150000"/>
              </a:lnSpc>
              <a:spcBef>
                <a:spcPts val="1000"/>
              </a:spcBef>
              <a:spcAft>
                <a:spcPts val="0"/>
              </a:spcAft>
              <a:buClr>
                <a:schemeClr val="dk1"/>
              </a:buClr>
              <a:buSzPts val="2000"/>
              <a:buNone/>
            </a:pPr>
            <a:r>
              <a:t/>
            </a:r>
            <a:endParaRPr sz="2000"/>
          </a:p>
        </p:txBody>
      </p:sp>
      <p:sp>
        <p:nvSpPr>
          <p:cNvPr id="336" name="Google Shape;336;p2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2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2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2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0" name="Google Shape;340;p28"/>
          <p:cNvPicPr preferRelativeResize="0"/>
          <p:nvPr/>
        </p:nvPicPr>
        <p:blipFill rotWithShape="1">
          <a:blip r:embed="rId3">
            <a:alphaModFix/>
          </a:blip>
          <a:srcRect b="-898" l="0" r="-745" t="0"/>
          <a:stretch/>
        </p:blipFill>
        <p:spPr>
          <a:xfrm>
            <a:off x="3383479" y="3511367"/>
            <a:ext cx="6823366" cy="30061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29"/>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Lists methods</a:t>
            </a:r>
            <a:endParaRPr/>
          </a:p>
        </p:txBody>
      </p:sp>
      <p:sp>
        <p:nvSpPr>
          <p:cNvPr id="347" name="Google Shape;347;p29"/>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29"/>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29"/>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29"/>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able&#10;&#10;Description automatically generated" id="351" name="Google Shape;351;p29"/>
          <p:cNvPicPr preferRelativeResize="0"/>
          <p:nvPr/>
        </p:nvPicPr>
        <p:blipFill rotWithShape="1">
          <a:blip r:embed="rId3">
            <a:alphaModFix/>
          </a:blip>
          <a:srcRect b="0" l="0" r="0" t="0"/>
          <a:stretch/>
        </p:blipFill>
        <p:spPr>
          <a:xfrm>
            <a:off x="1752601" y="1455441"/>
            <a:ext cx="8686799" cy="50574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30"/>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t/>
            </a:r>
            <a:endParaRPr sz="3600"/>
          </a:p>
          <a:p>
            <a:pPr indent="0" lvl="0" marL="0" rtl="0" algn="l">
              <a:lnSpc>
                <a:spcPct val="90000"/>
              </a:lnSpc>
              <a:spcBef>
                <a:spcPts val="0"/>
              </a:spcBef>
              <a:spcAft>
                <a:spcPts val="0"/>
              </a:spcAft>
              <a:buClr>
                <a:schemeClr val="dk1"/>
              </a:buClr>
              <a:buSzPct val="100000"/>
              <a:buFont typeface="Microsoft YaHei"/>
              <a:buNone/>
            </a:pPr>
            <a:r>
              <a:rPr b="1" lang="en-GB">
                <a:latin typeface="Microsoft YaHei"/>
                <a:ea typeface="Microsoft YaHei"/>
                <a:cs typeface="Microsoft YaHei"/>
                <a:sym typeface="Microsoft YaHei"/>
              </a:rPr>
              <a:t>Tuples</a:t>
            </a:r>
            <a:endParaRPr b="1">
              <a:latin typeface="Microsoft YaHei"/>
              <a:ea typeface="Microsoft YaHei"/>
              <a:cs typeface="Microsoft YaHei"/>
              <a:sym typeface="Microsoft YaHei"/>
            </a:endParaRPr>
          </a:p>
          <a:p>
            <a:pPr indent="0" lvl="0" marL="0" rtl="0" algn="l">
              <a:lnSpc>
                <a:spcPct val="90000"/>
              </a:lnSpc>
              <a:spcBef>
                <a:spcPts val="0"/>
              </a:spcBef>
              <a:spcAft>
                <a:spcPts val="0"/>
              </a:spcAft>
              <a:buClr>
                <a:schemeClr val="dk1"/>
              </a:buClr>
              <a:buSzPct val="100000"/>
              <a:buFont typeface="Calibri"/>
              <a:buNone/>
            </a:pPr>
            <a:r>
              <a:t/>
            </a:r>
            <a:endParaRPr>
              <a:latin typeface="Microsoft YaHei"/>
              <a:ea typeface="Microsoft YaHei"/>
              <a:cs typeface="Microsoft YaHei"/>
              <a:sym typeface="Microsoft YaHei"/>
            </a:endParaRPr>
          </a:p>
        </p:txBody>
      </p:sp>
      <p:sp>
        <p:nvSpPr>
          <p:cNvPr id="358" name="Google Shape;358;p30"/>
          <p:cNvSpPr txBox="1"/>
          <p:nvPr>
            <p:ph idx="1" type="body"/>
          </p:nvPr>
        </p:nvSpPr>
        <p:spPr>
          <a:xfrm>
            <a:off x="643467" y="1782981"/>
            <a:ext cx="10905066" cy="43939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GB" sz="2000">
                <a:latin typeface="Candara"/>
                <a:ea typeface="Candara"/>
                <a:cs typeface="Candara"/>
                <a:sym typeface="Candara"/>
              </a:rPr>
              <a:t>Tuples are used to store multiple items in a single variable.</a:t>
            </a:r>
            <a:endParaRPr/>
          </a:p>
          <a:p>
            <a:pPr indent="-228600" lvl="0" marL="228600" rtl="0" algn="l">
              <a:lnSpc>
                <a:spcPct val="90000"/>
              </a:lnSpc>
              <a:spcBef>
                <a:spcPts val="1000"/>
              </a:spcBef>
              <a:spcAft>
                <a:spcPts val="0"/>
              </a:spcAft>
              <a:buClr>
                <a:schemeClr val="dk1"/>
              </a:buClr>
              <a:buSzPts val="2000"/>
              <a:buChar char="•"/>
            </a:pPr>
            <a:r>
              <a:rPr lang="en-GB" sz="2000">
                <a:latin typeface="Candara"/>
                <a:ea typeface="Candara"/>
                <a:cs typeface="Candara"/>
                <a:sym typeface="Candara"/>
              </a:rPr>
              <a:t>Tuple items are </a:t>
            </a:r>
            <a:r>
              <a:rPr b="1" lang="en-GB" sz="2000">
                <a:latin typeface="Candara"/>
                <a:ea typeface="Candara"/>
                <a:cs typeface="Candara"/>
                <a:sym typeface="Candara"/>
              </a:rPr>
              <a:t>ordered, unchangeable, and allow duplicate values.</a:t>
            </a:r>
            <a:endParaRPr/>
          </a:p>
          <a:p>
            <a:pPr indent="-228600" lvl="0" marL="228600" rtl="0" algn="l">
              <a:lnSpc>
                <a:spcPct val="90000"/>
              </a:lnSpc>
              <a:spcBef>
                <a:spcPts val="1000"/>
              </a:spcBef>
              <a:spcAft>
                <a:spcPts val="0"/>
              </a:spcAft>
              <a:buClr>
                <a:schemeClr val="dk1"/>
              </a:buClr>
              <a:buSzPts val="2000"/>
              <a:buChar char="•"/>
            </a:pPr>
            <a:r>
              <a:rPr lang="en-GB" sz="2000">
                <a:latin typeface="Candara"/>
                <a:ea typeface="Candara"/>
                <a:cs typeface="Candara"/>
                <a:sym typeface="Candara"/>
              </a:rPr>
              <a:t>Tuple items are indexed, the first item has index [0], the second item has index [1] etc.</a:t>
            </a:r>
            <a:endParaRPr/>
          </a:p>
          <a:p>
            <a:pPr indent="-228600" lvl="0" marL="228600" rtl="0" algn="l">
              <a:lnSpc>
                <a:spcPct val="90000"/>
              </a:lnSpc>
              <a:spcBef>
                <a:spcPts val="1000"/>
              </a:spcBef>
              <a:spcAft>
                <a:spcPts val="0"/>
              </a:spcAft>
              <a:buClr>
                <a:schemeClr val="dk1"/>
              </a:buClr>
              <a:buSzPts val="2000"/>
              <a:buChar char="•"/>
            </a:pPr>
            <a:r>
              <a:rPr lang="en-GB" sz="2000">
                <a:latin typeface="Candara"/>
                <a:ea typeface="Candara"/>
                <a:cs typeface="Candara"/>
                <a:sym typeface="Candara"/>
              </a:rPr>
              <a:t>Example :-</a:t>
            </a:r>
            <a:endParaRPr/>
          </a:p>
        </p:txBody>
      </p:sp>
      <p:sp>
        <p:nvSpPr>
          <p:cNvPr id="359" name="Google Shape;359;p30"/>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30"/>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30"/>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30"/>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ical user interface, application&#10;&#10;Description automatically generated" id="363" name="Google Shape;363;p30"/>
          <p:cNvPicPr preferRelativeResize="0"/>
          <p:nvPr/>
        </p:nvPicPr>
        <p:blipFill rotWithShape="1">
          <a:blip r:embed="rId3">
            <a:alphaModFix/>
          </a:blip>
          <a:srcRect b="-125" l="0" r="49" t="0"/>
          <a:stretch/>
        </p:blipFill>
        <p:spPr>
          <a:xfrm>
            <a:off x="2150853" y="3548871"/>
            <a:ext cx="8149093" cy="2085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31"/>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 Tuples vs. Lists</a:t>
            </a:r>
            <a:endParaRPr b="1">
              <a:latin typeface="Microsoft YaHei"/>
              <a:ea typeface="Microsoft YaHei"/>
              <a:cs typeface="Microsoft YaHei"/>
              <a:sym typeface="Microsoft YaHei"/>
            </a:endParaRPr>
          </a:p>
        </p:txBody>
      </p:sp>
      <p:pic>
        <p:nvPicPr>
          <p:cNvPr descr="Table&#10;&#10;Description automatically generated" id="370" name="Google Shape;370;p31"/>
          <p:cNvPicPr preferRelativeResize="0"/>
          <p:nvPr>
            <p:ph idx="1" type="body"/>
          </p:nvPr>
        </p:nvPicPr>
        <p:blipFill rotWithShape="1">
          <a:blip r:embed="rId3">
            <a:alphaModFix/>
          </a:blip>
          <a:srcRect b="0" l="0" r="0" t="0"/>
          <a:stretch/>
        </p:blipFill>
        <p:spPr>
          <a:xfrm>
            <a:off x="1106877" y="1518389"/>
            <a:ext cx="9820095" cy="4261808"/>
          </a:xfrm>
          <a:prstGeom prst="rect">
            <a:avLst/>
          </a:prstGeom>
          <a:noFill/>
          <a:ln>
            <a:noFill/>
          </a:ln>
        </p:spPr>
      </p:pic>
      <p:sp>
        <p:nvSpPr>
          <p:cNvPr id="371" name="Google Shape;371;p31"/>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31"/>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31"/>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31"/>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3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32"/>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icrosoft YaHei"/>
              <a:buNone/>
            </a:pPr>
            <a:r>
              <a:rPr b="1" lang="en-GB">
                <a:latin typeface="Microsoft YaHei"/>
                <a:ea typeface="Microsoft YaHei"/>
                <a:cs typeface="Microsoft YaHei"/>
                <a:sym typeface="Microsoft YaHei"/>
              </a:rPr>
              <a:t>Dictionary</a:t>
            </a:r>
            <a:endParaRPr b="1">
              <a:latin typeface="Microsoft YaHei"/>
              <a:ea typeface="Microsoft YaHei"/>
              <a:cs typeface="Microsoft YaHei"/>
              <a:sym typeface="Microsoft YaHei"/>
            </a:endParaRPr>
          </a:p>
        </p:txBody>
      </p:sp>
      <p:sp>
        <p:nvSpPr>
          <p:cNvPr id="381" name="Google Shape;381;p32"/>
          <p:cNvSpPr txBox="1"/>
          <p:nvPr>
            <p:ph idx="1" type="body"/>
          </p:nvPr>
        </p:nvSpPr>
        <p:spPr>
          <a:xfrm>
            <a:off x="643467" y="1782981"/>
            <a:ext cx="10905066" cy="43939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GB" sz="2000">
                <a:latin typeface="Candara"/>
                <a:ea typeface="Candara"/>
                <a:cs typeface="Candara"/>
                <a:sym typeface="Candara"/>
              </a:rPr>
              <a:t>Unordered collection of data with a </a:t>
            </a:r>
            <a:r>
              <a:rPr b="1" lang="en-GB" sz="2000">
                <a:latin typeface="Candara"/>
                <a:ea typeface="Candara"/>
                <a:cs typeface="Candara"/>
                <a:sym typeface="Candara"/>
              </a:rPr>
              <a:t>Key: Value </a:t>
            </a:r>
            <a:r>
              <a:rPr lang="en-GB" sz="2000">
                <a:latin typeface="Candara"/>
                <a:ea typeface="Candara"/>
                <a:cs typeface="Candara"/>
                <a:sym typeface="Candara"/>
              </a:rPr>
              <a:t>pair.</a:t>
            </a:r>
            <a:endParaRPr/>
          </a:p>
          <a:p>
            <a:pPr indent="-228600" lvl="0" marL="228600" rtl="0" algn="l">
              <a:lnSpc>
                <a:spcPct val="90000"/>
              </a:lnSpc>
              <a:spcBef>
                <a:spcPts val="1000"/>
              </a:spcBef>
              <a:spcAft>
                <a:spcPts val="0"/>
              </a:spcAft>
              <a:buClr>
                <a:schemeClr val="dk1"/>
              </a:buClr>
              <a:buSzPts val="2000"/>
              <a:buChar char="•"/>
            </a:pPr>
            <a:r>
              <a:rPr lang="en-GB" sz="2000"/>
              <a:t>A dictionary is a collection which is unordered, changeable and does not allow duplicates.</a:t>
            </a:r>
            <a:endParaRPr/>
          </a:p>
          <a:p>
            <a:pPr indent="-228600" lvl="0" marL="228600" rtl="0" algn="l">
              <a:lnSpc>
                <a:spcPct val="90000"/>
              </a:lnSpc>
              <a:spcBef>
                <a:spcPts val="1000"/>
              </a:spcBef>
              <a:spcAft>
                <a:spcPts val="0"/>
              </a:spcAft>
              <a:buClr>
                <a:schemeClr val="dk1"/>
              </a:buClr>
              <a:buSzPts val="2000"/>
              <a:buChar char="•"/>
            </a:pPr>
            <a:r>
              <a:rPr lang="en-GB" sz="2000"/>
              <a:t>Dictionaries are written with curly brackets, and have keys and values:</a:t>
            </a:r>
            <a:endParaRPr sz="2000">
              <a:latin typeface="Calibri"/>
              <a:ea typeface="Calibri"/>
              <a:cs typeface="Calibri"/>
              <a:sym typeface="Calibri"/>
            </a:endParaRPr>
          </a:p>
        </p:txBody>
      </p:sp>
      <p:sp>
        <p:nvSpPr>
          <p:cNvPr id="382" name="Google Shape;382;p3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3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3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3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6" name="Google Shape;386;p32"/>
          <p:cNvPicPr preferRelativeResize="0"/>
          <p:nvPr/>
        </p:nvPicPr>
        <p:blipFill rotWithShape="1">
          <a:blip r:embed="rId3">
            <a:alphaModFix/>
          </a:blip>
          <a:srcRect b="0" l="0" r="0" t="0"/>
          <a:stretch/>
        </p:blipFill>
        <p:spPr>
          <a:xfrm>
            <a:off x="2675907" y="3333847"/>
            <a:ext cx="6840186" cy="33570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For loop</a:t>
            </a:r>
            <a:endParaRPr/>
          </a:p>
        </p:txBody>
      </p:sp>
      <p:sp>
        <p:nvSpPr>
          <p:cNvPr id="392" name="Google Shape;392;p33"/>
          <p:cNvSpPr txBox="1"/>
          <p:nvPr>
            <p:ph idx="1" type="body"/>
          </p:nvPr>
        </p:nvSpPr>
        <p:spPr>
          <a:xfrm>
            <a:off x="838200" y="1573698"/>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02124"/>
              </a:buClr>
              <a:buSzPts val="2400"/>
              <a:buNone/>
            </a:pPr>
            <a:r>
              <a:rPr lang="en-GB" sz="2400">
                <a:solidFill>
                  <a:srgbClr val="202124"/>
                </a:solidFill>
                <a:latin typeface="arial"/>
                <a:ea typeface="arial"/>
                <a:cs typeface="arial"/>
                <a:sym typeface="arial"/>
              </a:rPr>
              <a:t>F</a:t>
            </a:r>
            <a:r>
              <a:rPr b="0" i="0" lang="en-GB" sz="2400">
                <a:solidFill>
                  <a:srgbClr val="202124"/>
                </a:solidFill>
                <a:latin typeface="arial"/>
                <a:ea typeface="arial"/>
                <a:cs typeface="arial"/>
                <a:sym typeface="arial"/>
              </a:rPr>
              <a:t>or loops are </a:t>
            </a:r>
            <a:r>
              <a:rPr i="0" lang="en-GB" sz="2400">
                <a:solidFill>
                  <a:srgbClr val="202124"/>
                </a:solidFill>
                <a:latin typeface="arial"/>
                <a:ea typeface="arial"/>
                <a:cs typeface="arial"/>
                <a:sym typeface="arial"/>
              </a:rPr>
              <a:t>used to loop through an</a:t>
            </a:r>
            <a:r>
              <a:rPr b="1" i="0" lang="en-GB" sz="2400">
                <a:solidFill>
                  <a:srgbClr val="202124"/>
                </a:solidFill>
                <a:latin typeface="arial"/>
                <a:ea typeface="arial"/>
                <a:cs typeface="arial"/>
                <a:sym typeface="arial"/>
              </a:rPr>
              <a:t> iterable </a:t>
            </a:r>
            <a:r>
              <a:rPr i="0" lang="en-GB" sz="2400">
                <a:solidFill>
                  <a:srgbClr val="202124"/>
                </a:solidFill>
                <a:latin typeface="arial"/>
                <a:ea typeface="arial"/>
                <a:cs typeface="arial"/>
                <a:sym typeface="arial"/>
              </a:rPr>
              <a:t>object</a:t>
            </a:r>
            <a:r>
              <a:rPr b="0" i="0" lang="en-GB" sz="2400">
                <a:solidFill>
                  <a:srgbClr val="202124"/>
                </a:solidFill>
                <a:latin typeface="arial"/>
                <a:ea typeface="arial"/>
                <a:cs typeface="arial"/>
                <a:sym typeface="arial"/>
              </a:rPr>
              <a:t> (like a list, tuple, set, etc.)</a:t>
            </a:r>
            <a:endParaRPr sz="2400"/>
          </a:p>
          <a:p>
            <a:pPr indent="0" lvl="0" marL="0" rtl="0" algn="l">
              <a:lnSpc>
                <a:spcPct val="90000"/>
              </a:lnSpc>
              <a:spcBef>
                <a:spcPts val="1000"/>
              </a:spcBef>
              <a:spcAft>
                <a:spcPts val="0"/>
              </a:spcAft>
              <a:buClr>
                <a:schemeClr val="dk1"/>
              </a:buClr>
              <a:buSzPts val="2800"/>
              <a:buNone/>
            </a:pPr>
            <a:r>
              <a:rPr lang="en-GB" sz="2800">
                <a:latin typeface="Calibri"/>
                <a:ea typeface="Calibri"/>
                <a:cs typeface="Calibri"/>
                <a:sym typeface="Calibri"/>
              </a:rPr>
              <a:t>Syntax:                                                                        Example:</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93" name="Google Shape;393;p33"/>
          <p:cNvPicPr preferRelativeResize="0"/>
          <p:nvPr/>
        </p:nvPicPr>
        <p:blipFill rotWithShape="1">
          <a:blip r:embed="rId3">
            <a:alphaModFix/>
          </a:blip>
          <a:srcRect b="0" l="0" r="0" t="0"/>
          <a:stretch/>
        </p:blipFill>
        <p:spPr>
          <a:xfrm>
            <a:off x="253384" y="3103109"/>
            <a:ext cx="5842616" cy="3133725"/>
          </a:xfrm>
          <a:prstGeom prst="rect">
            <a:avLst/>
          </a:prstGeom>
          <a:noFill/>
          <a:ln>
            <a:noFill/>
          </a:ln>
        </p:spPr>
      </p:pic>
      <p:pic>
        <p:nvPicPr>
          <p:cNvPr id="394" name="Google Shape;394;p33"/>
          <p:cNvPicPr preferRelativeResize="0"/>
          <p:nvPr/>
        </p:nvPicPr>
        <p:blipFill rotWithShape="1">
          <a:blip r:embed="rId4">
            <a:alphaModFix/>
          </a:blip>
          <a:srcRect b="0" l="0" r="0" t="0"/>
          <a:stretch/>
        </p:blipFill>
        <p:spPr>
          <a:xfrm>
            <a:off x="6314983" y="3472365"/>
            <a:ext cx="4038028" cy="2877814"/>
          </a:xfrm>
          <a:prstGeom prst="rect">
            <a:avLst/>
          </a:prstGeom>
          <a:noFill/>
          <a:ln>
            <a:noFill/>
          </a:ln>
        </p:spPr>
      </p:pic>
      <p:pic>
        <p:nvPicPr>
          <p:cNvPr id="395" name="Google Shape;395;p33"/>
          <p:cNvPicPr preferRelativeResize="0"/>
          <p:nvPr/>
        </p:nvPicPr>
        <p:blipFill rotWithShape="1">
          <a:blip r:embed="rId5">
            <a:alphaModFix/>
          </a:blip>
          <a:srcRect b="0" l="0" r="0" t="0"/>
          <a:stretch/>
        </p:blipFill>
        <p:spPr>
          <a:xfrm>
            <a:off x="10601940" y="4218053"/>
            <a:ext cx="1000789" cy="162628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sp>
        <p:nvSpPr>
          <p:cNvPr id="400" name="Google Shape;400;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34"/>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t/>
            </a:r>
            <a:endParaRPr b="1" sz="3600">
              <a:latin typeface="Microsoft YaHei"/>
              <a:ea typeface="Microsoft YaHei"/>
              <a:cs typeface="Microsoft YaHei"/>
              <a:sym typeface="Microsoft YaHei"/>
            </a:endParaRPr>
          </a:p>
          <a:p>
            <a:pPr indent="0" lvl="0" marL="0" rtl="0" algn="l">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While loop </a:t>
            </a:r>
            <a:endParaRPr/>
          </a:p>
          <a:p>
            <a:pPr indent="0" lvl="0" marL="0" rtl="0" algn="l">
              <a:lnSpc>
                <a:spcPct val="90000"/>
              </a:lnSpc>
              <a:spcBef>
                <a:spcPts val="0"/>
              </a:spcBef>
              <a:spcAft>
                <a:spcPts val="0"/>
              </a:spcAft>
              <a:buClr>
                <a:schemeClr val="dk1"/>
              </a:buClr>
              <a:buSzPts val="3600"/>
              <a:buFont typeface="Calibri"/>
              <a:buNone/>
            </a:pPr>
            <a:r>
              <a:t/>
            </a:r>
            <a:endParaRPr b="1" sz="3600">
              <a:latin typeface="Microsoft YaHei"/>
              <a:ea typeface="Microsoft YaHei"/>
              <a:cs typeface="Microsoft YaHei"/>
              <a:sym typeface="Microsoft YaHei"/>
            </a:endParaRPr>
          </a:p>
        </p:txBody>
      </p:sp>
      <p:sp>
        <p:nvSpPr>
          <p:cNvPr id="402" name="Google Shape;402;p34"/>
          <p:cNvSpPr txBox="1"/>
          <p:nvPr>
            <p:ph idx="1" type="body"/>
          </p:nvPr>
        </p:nvSpPr>
        <p:spPr>
          <a:xfrm>
            <a:off x="643467" y="1782981"/>
            <a:ext cx="10905066" cy="439398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GB" sz="2400"/>
              <a:t>With the while loop, we can execute a set of statements as long as a condition is </a:t>
            </a:r>
            <a:r>
              <a:rPr b="1" lang="en-GB" sz="2400"/>
              <a:t>true</a:t>
            </a:r>
            <a:r>
              <a:rPr lang="en-GB" sz="2400"/>
              <a:t> </a:t>
            </a:r>
            <a:endParaRPr/>
          </a:p>
          <a:p>
            <a:pPr indent="0" lvl="0" marL="0" rtl="0" algn="l">
              <a:lnSpc>
                <a:spcPct val="90000"/>
              </a:lnSpc>
              <a:spcBef>
                <a:spcPts val="1000"/>
              </a:spcBef>
              <a:spcAft>
                <a:spcPts val="0"/>
              </a:spcAft>
              <a:buClr>
                <a:schemeClr val="dk1"/>
              </a:buClr>
              <a:buSzPts val="2400"/>
              <a:buNone/>
            </a:pPr>
            <a:r>
              <a:rPr lang="en-GB" sz="2400">
                <a:latin typeface="Calibri"/>
                <a:ea typeface="Calibri"/>
                <a:cs typeface="Calibri"/>
                <a:sym typeface="Calibri"/>
              </a:rPr>
              <a:t>or we provide a "</a:t>
            </a:r>
            <a:r>
              <a:rPr b="1" lang="en-GB" sz="2400">
                <a:latin typeface="Calibri"/>
                <a:ea typeface="Calibri"/>
                <a:cs typeface="Calibri"/>
                <a:sym typeface="Calibri"/>
              </a:rPr>
              <a:t>break" </a:t>
            </a:r>
            <a:r>
              <a:rPr lang="en-GB" sz="2400">
                <a:latin typeface="Calibri"/>
                <a:ea typeface="Calibri"/>
                <a:cs typeface="Calibri"/>
                <a:sym typeface="Calibri"/>
              </a:rPr>
              <a:t>keyword.</a:t>
            </a:r>
            <a:endParaRPr/>
          </a:p>
          <a:p>
            <a:pPr indent="0" lvl="0" marL="0" rtl="0" algn="l">
              <a:lnSpc>
                <a:spcPct val="90000"/>
              </a:lnSpc>
              <a:spcBef>
                <a:spcPts val="1000"/>
              </a:spcBef>
              <a:spcAft>
                <a:spcPts val="0"/>
              </a:spcAft>
              <a:buClr>
                <a:schemeClr val="dk1"/>
              </a:buClr>
              <a:buSzPts val="2400"/>
              <a:buNone/>
            </a:pPr>
            <a:r>
              <a:rPr lang="en-GB" sz="2400">
                <a:latin typeface="Calibri"/>
                <a:ea typeface="Calibri"/>
                <a:cs typeface="Calibri"/>
                <a:sym typeface="Calibri"/>
              </a:rPr>
              <a:t>Syntax:                                                                        Example:</a:t>
            </a:r>
            <a:endParaRPr/>
          </a:p>
          <a:p>
            <a:pPr indent="-101600" lvl="0" marL="228600" rtl="0" algn="l">
              <a:lnSpc>
                <a:spcPct val="90000"/>
              </a:lnSpc>
              <a:spcBef>
                <a:spcPts val="1000"/>
              </a:spcBef>
              <a:spcAft>
                <a:spcPts val="0"/>
              </a:spcAft>
              <a:buClr>
                <a:schemeClr val="dk1"/>
              </a:buClr>
              <a:buSzPts val="2000"/>
              <a:buNone/>
            </a:pPr>
            <a:r>
              <a:t/>
            </a:r>
            <a:endParaRPr sz="2000">
              <a:latin typeface="Candara"/>
              <a:ea typeface="Candara"/>
              <a:cs typeface="Candara"/>
              <a:sym typeface="Candara"/>
            </a:endParaRPr>
          </a:p>
        </p:txBody>
      </p:sp>
      <p:sp>
        <p:nvSpPr>
          <p:cNvPr id="403" name="Google Shape;403;p3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3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3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3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7" name="Google Shape;407;p34"/>
          <p:cNvPicPr preferRelativeResize="0"/>
          <p:nvPr/>
        </p:nvPicPr>
        <p:blipFill rotWithShape="1">
          <a:blip r:embed="rId3">
            <a:alphaModFix/>
          </a:blip>
          <a:srcRect b="0" l="0" r="0" t="0"/>
          <a:stretch/>
        </p:blipFill>
        <p:spPr>
          <a:xfrm>
            <a:off x="507030" y="3311480"/>
            <a:ext cx="5433304" cy="2580034"/>
          </a:xfrm>
          <a:prstGeom prst="rect">
            <a:avLst/>
          </a:prstGeom>
          <a:noFill/>
          <a:ln>
            <a:noFill/>
          </a:ln>
        </p:spPr>
      </p:pic>
      <p:pic>
        <p:nvPicPr>
          <p:cNvPr id="408" name="Google Shape;408;p34"/>
          <p:cNvPicPr preferRelativeResize="0"/>
          <p:nvPr/>
        </p:nvPicPr>
        <p:blipFill rotWithShape="1">
          <a:blip r:embed="rId4">
            <a:alphaModFix/>
          </a:blip>
          <a:srcRect b="0" l="0" r="0" t="0"/>
          <a:stretch/>
        </p:blipFill>
        <p:spPr>
          <a:xfrm>
            <a:off x="6178676" y="3080061"/>
            <a:ext cx="3475642" cy="3165847"/>
          </a:xfrm>
          <a:prstGeom prst="rect">
            <a:avLst/>
          </a:prstGeom>
          <a:noFill/>
          <a:ln>
            <a:noFill/>
          </a:ln>
        </p:spPr>
      </p:pic>
      <p:pic>
        <p:nvPicPr>
          <p:cNvPr id="409" name="Google Shape;409;p34"/>
          <p:cNvPicPr preferRelativeResize="0"/>
          <p:nvPr/>
        </p:nvPicPr>
        <p:blipFill rotWithShape="1">
          <a:blip r:embed="rId5">
            <a:alphaModFix/>
          </a:blip>
          <a:srcRect b="0" l="0" r="0" t="0"/>
          <a:stretch/>
        </p:blipFill>
        <p:spPr>
          <a:xfrm>
            <a:off x="10015883" y="3449341"/>
            <a:ext cx="1171084" cy="26102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3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35"/>
          <p:cNvSpPr txBox="1"/>
          <p:nvPr>
            <p:ph type="title"/>
          </p:nvPr>
        </p:nvSpPr>
        <p:spPr>
          <a:xfrm>
            <a:off x="643467" y="546402"/>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icrosoft YaHei"/>
              <a:buNone/>
            </a:pPr>
            <a:r>
              <a:rPr b="1" lang="en-GB" sz="3600">
                <a:latin typeface="Microsoft YaHei"/>
                <a:ea typeface="Microsoft YaHei"/>
                <a:cs typeface="Microsoft YaHei"/>
                <a:sym typeface="Microsoft YaHei"/>
              </a:rPr>
              <a:t>Functions</a:t>
            </a:r>
            <a:endParaRPr/>
          </a:p>
          <a:p>
            <a:pPr indent="0" lvl="0" marL="0" rtl="0" algn="l">
              <a:lnSpc>
                <a:spcPct val="90000"/>
              </a:lnSpc>
              <a:spcBef>
                <a:spcPts val="0"/>
              </a:spcBef>
              <a:spcAft>
                <a:spcPts val="0"/>
              </a:spcAft>
              <a:buClr>
                <a:schemeClr val="dk1"/>
              </a:buClr>
              <a:buSzPts val="4400"/>
              <a:buFont typeface="Calibri"/>
              <a:buNone/>
            </a:pPr>
            <a:r>
              <a:t/>
            </a:r>
            <a:endParaRPr>
              <a:latin typeface="Microsoft YaHei"/>
              <a:ea typeface="Microsoft YaHei"/>
              <a:cs typeface="Microsoft YaHei"/>
              <a:sym typeface="Microsoft YaHei"/>
            </a:endParaRPr>
          </a:p>
        </p:txBody>
      </p:sp>
      <p:sp>
        <p:nvSpPr>
          <p:cNvPr id="416" name="Google Shape;416;p35"/>
          <p:cNvSpPr txBox="1"/>
          <p:nvPr>
            <p:ph idx="1" type="body"/>
          </p:nvPr>
        </p:nvSpPr>
        <p:spPr>
          <a:xfrm>
            <a:off x="507030" y="1458149"/>
            <a:ext cx="10905066" cy="439398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GB" sz="2000"/>
              <a:t>A function is a block of code which only runs when it is called. You can pass data, known as parameters, into a function. A function can return data as a result.</a:t>
            </a:r>
            <a:endParaRPr sz="1800"/>
          </a:p>
          <a:p>
            <a:pPr indent="-228600" lvl="0" marL="228600" rtl="0" algn="l">
              <a:lnSpc>
                <a:spcPct val="90000"/>
              </a:lnSpc>
              <a:spcBef>
                <a:spcPts val="1000"/>
              </a:spcBef>
              <a:spcAft>
                <a:spcPts val="0"/>
              </a:spcAft>
              <a:buClr>
                <a:schemeClr val="dk1"/>
              </a:buClr>
              <a:buSzPts val="2000"/>
              <a:buChar char="•"/>
            </a:pPr>
            <a:r>
              <a:rPr lang="en-GB" sz="2000"/>
              <a:t>Arguments:</a:t>
            </a:r>
            <a:r>
              <a:rPr lang="en-GB"/>
              <a:t> </a:t>
            </a:r>
            <a:r>
              <a:rPr lang="en-GB" sz="2000"/>
              <a:t>Information can be passed into functions as arguments. Arguments are specified after the function name, inside the parentheses. You can add as many arguments as you want, just separate them with a comma.</a:t>
            </a:r>
            <a:endParaRPr/>
          </a:p>
          <a:p>
            <a:pPr indent="-342900" lvl="0" marL="342900" rtl="0" algn="l">
              <a:lnSpc>
                <a:spcPct val="90000"/>
              </a:lnSpc>
              <a:spcBef>
                <a:spcPts val="1000"/>
              </a:spcBef>
              <a:spcAft>
                <a:spcPts val="0"/>
              </a:spcAft>
              <a:buClr>
                <a:schemeClr val="dk1"/>
              </a:buClr>
              <a:buSzPts val="2000"/>
              <a:buChar char="•"/>
            </a:pPr>
            <a:r>
              <a:rPr lang="en-GB" sz="2000"/>
              <a:t>Functions returns </a:t>
            </a:r>
            <a:r>
              <a:rPr b="1" lang="en-GB" sz="2000"/>
              <a:t>None </a:t>
            </a:r>
            <a:r>
              <a:rPr lang="en-GB" sz="2000"/>
              <a:t>by default but to return a value, use the </a:t>
            </a:r>
            <a:r>
              <a:rPr b="1" lang="en-GB" sz="2000"/>
              <a:t>return</a:t>
            </a:r>
            <a:r>
              <a:rPr lang="en-GB" sz="2000"/>
              <a:t> statement. </a:t>
            </a:r>
            <a:endParaRPr/>
          </a:p>
          <a:p>
            <a:pPr indent="-342900" lvl="0" marL="342900" rtl="0" algn="l">
              <a:lnSpc>
                <a:spcPct val="90000"/>
              </a:lnSpc>
              <a:spcBef>
                <a:spcPts val="1000"/>
              </a:spcBef>
              <a:spcAft>
                <a:spcPts val="0"/>
              </a:spcAft>
              <a:buClr>
                <a:schemeClr val="dk1"/>
              </a:buClr>
              <a:buSzPts val="2000"/>
              <a:buChar char="•"/>
            </a:pPr>
            <a:r>
              <a:rPr lang="en-GB" sz="2000"/>
              <a:t>Function definitions cannot be empty, but if you for some reason have a function definition with no content, put in the </a:t>
            </a:r>
            <a:r>
              <a:rPr b="1" lang="en-GB" sz="2000"/>
              <a:t>pass</a:t>
            </a:r>
            <a:r>
              <a:rPr lang="en-GB" sz="2000"/>
              <a:t> statement to avoid getting an error.</a:t>
            </a:r>
            <a:endParaRPr/>
          </a:p>
          <a:p>
            <a:pPr indent="-228600" lvl="0" marL="22860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0" lvl="0" marL="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sp>
        <p:nvSpPr>
          <p:cNvPr id="417" name="Google Shape;417;p35"/>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35"/>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35"/>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35"/>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2" name="Google Shape;112;p3"/>
          <p:cNvPicPr preferRelativeResize="0"/>
          <p:nvPr>
            <p:ph idx="1" type="body"/>
          </p:nvPr>
        </p:nvPicPr>
        <p:blipFill rotWithShape="1">
          <a:blip r:embed="rId3">
            <a:alphaModFix/>
          </a:blip>
          <a:srcRect b="0" l="1219" r="1219" t="0"/>
          <a:stretch/>
        </p:blipFill>
        <p:spPr>
          <a:xfrm>
            <a:off x="3136389" y="10"/>
            <a:ext cx="4979400" cy="3401700"/>
          </a:xfrm>
          <a:prstGeom prst="rect">
            <a:avLst/>
          </a:prstGeom>
          <a:noFill/>
          <a:ln>
            <a:noFill/>
          </a:ln>
        </p:spPr>
      </p:pic>
      <p:sp>
        <p:nvSpPr>
          <p:cNvPr id="113" name="Google Shape;113;p3"/>
          <p:cNvSpPr/>
          <p:nvPr/>
        </p:nvSpPr>
        <p:spPr>
          <a:xfrm>
            <a:off x="0" y="0"/>
            <a:ext cx="3945815" cy="6858000"/>
          </a:xfrm>
          <a:custGeom>
            <a:rect b="b" l="l" r="r" t="t"/>
            <a:pathLst>
              <a:path extrusionOk="0" h="6858000" w="3945815">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4" name="Google Shape;114;p3"/>
          <p:cNvSpPr/>
          <p:nvPr/>
        </p:nvSpPr>
        <p:spPr>
          <a:xfrm>
            <a:off x="0" y="0"/>
            <a:ext cx="3936670" cy="6858000"/>
          </a:xfrm>
          <a:custGeom>
            <a:rect b="b" l="l" r="r" t="t"/>
            <a:pathLst>
              <a:path extrusionOk="0" h="6858000" w="393667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5" name="Google Shape;115;p3"/>
          <p:cNvSpPr txBox="1"/>
          <p:nvPr>
            <p:ph type="title"/>
          </p:nvPr>
        </p:nvSpPr>
        <p:spPr>
          <a:xfrm>
            <a:off x="433675" y="685800"/>
            <a:ext cx="3159300" cy="135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000"/>
              <a:buFont typeface="Comic Sans MS"/>
              <a:buNone/>
            </a:pPr>
            <a:r>
              <a:rPr lang="en-GB" sz="3600">
                <a:latin typeface="Roboto Serif Medium"/>
                <a:ea typeface="Roboto Serif Medium"/>
                <a:cs typeface="Roboto Serif Medium"/>
                <a:sym typeface="Roboto Serif Medium"/>
              </a:rPr>
              <a:t>What We </a:t>
            </a:r>
            <a:r>
              <a:rPr b="1" lang="en-GB" sz="3600">
                <a:latin typeface="Roboto Serif"/>
                <a:ea typeface="Roboto Serif"/>
                <a:cs typeface="Roboto Serif"/>
                <a:sym typeface="Roboto Serif"/>
              </a:rPr>
              <a:t>DO</a:t>
            </a:r>
            <a:r>
              <a:rPr i="1" lang="en-GB" sz="3600">
                <a:latin typeface="Roboto Serif Medium"/>
                <a:ea typeface="Roboto Serif Medium"/>
                <a:cs typeface="Roboto Serif Medium"/>
                <a:sym typeface="Roboto Serif Medium"/>
              </a:rPr>
              <a:t> </a:t>
            </a:r>
            <a:r>
              <a:rPr lang="en-GB" sz="3600">
                <a:latin typeface="Roboto Serif Medium"/>
                <a:ea typeface="Roboto Serif Medium"/>
                <a:cs typeface="Roboto Serif Medium"/>
                <a:sym typeface="Roboto Serif Medium"/>
              </a:rPr>
              <a:t>At EMR?</a:t>
            </a:r>
            <a:endParaRPr sz="3600">
              <a:latin typeface="Roboto Serif Medium"/>
              <a:ea typeface="Roboto Serif Medium"/>
              <a:cs typeface="Roboto Serif Medium"/>
              <a:sym typeface="Roboto Serif Medium"/>
            </a:endParaRPr>
          </a:p>
        </p:txBody>
      </p:sp>
      <p:sp>
        <p:nvSpPr>
          <p:cNvPr id="116" name="Google Shape;116;p3"/>
          <p:cNvSpPr/>
          <p:nvPr/>
        </p:nvSpPr>
        <p:spPr>
          <a:xfrm>
            <a:off x="0" y="1005840"/>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17" name="Google Shape;117;p3"/>
          <p:cNvPicPr preferRelativeResize="0"/>
          <p:nvPr/>
        </p:nvPicPr>
        <p:blipFill rotWithShape="1">
          <a:blip r:embed="rId4">
            <a:alphaModFix/>
          </a:blip>
          <a:srcRect b="6148" l="0" r="0" t="6148"/>
          <a:stretch/>
        </p:blipFill>
        <p:spPr>
          <a:xfrm>
            <a:off x="3136400" y="3401575"/>
            <a:ext cx="5171083" cy="3452592"/>
          </a:xfrm>
          <a:custGeom>
            <a:rect b="b" l="l" r="r" t="t"/>
            <a:pathLst>
              <a:path extrusionOk="0" h="3401568" w="4810310">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ln>
            <a:noFill/>
          </a:ln>
        </p:spPr>
      </p:pic>
      <p:sp>
        <p:nvSpPr>
          <p:cNvPr id="118" name="Google Shape;118;p3"/>
          <p:cNvSpPr/>
          <p:nvPr/>
        </p:nvSpPr>
        <p:spPr>
          <a:xfrm>
            <a:off x="438912" y="2089941"/>
            <a:ext cx="28346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9" name="Google Shape;119;p3"/>
          <p:cNvSpPr txBox="1"/>
          <p:nvPr/>
        </p:nvSpPr>
        <p:spPr>
          <a:xfrm>
            <a:off x="433679" y="2301700"/>
            <a:ext cx="2835962" cy="3879644"/>
          </a:xfrm>
          <a:prstGeom prst="rect">
            <a:avLst/>
          </a:prstGeom>
          <a:noFill/>
          <a:ln>
            <a:noFill/>
          </a:ln>
        </p:spPr>
        <p:txBody>
          <a:bodyPr anchorCtr="0" anchor="t" bIns="45700" lIns="91425" spcFirstLastPara="1" rIns="91425" wrap="square" tIns="45700">
            <a:noAutofit/>
          </a:bodyPr>
          <a:lstStyle/>
          <a:p>
            <a:pPr indent="25400" lvl="0" marL="0" marR="0" rtl="0" algn="l">
              <a:lnSpc>
                <a:spcPct val="200000"/>
              </a:lnSpc>
              <a:spcBef>
                <a:spcPts val="10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SOME LEARNING</a:t>
            </a:r>
            <a:endParaRPr sz="1600">
              <a:solidFill>
                <a:schemeClr val="dk1"/>
              </a:solidFill>
              <a:latin typeface="Roboto"/>
              <a:ea typeface="Roboto"/>
              <a:cs typeface="Roboto"/>
              <a:sym typeface="Roboto"/>
            </a:endParaRPr>
          </a:p>
          <a:p>
            <a:pPr indent="25400" lvl="0" marL="0" marR="0" rtl="0" algn="l">
              <a:lnSpc>
                <a:spcPct val="200000"/>
              </a:lnSpc>
              <a:spcBef>
                <a:spcPts val="10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SOME INNOVATION</a:t>
            </a:r>
            <a:endParaRPr sz="1600">
              <a:latin typeface="Roboto"/>
              <a:ea typeface="Roboto"/>
              <a:cs typeface="Roboto"/>
              <a:sym typeface="Roboto"/>
            </a:endParaRPr>
          </a:p>
          <a:p>
            <a:pPr indent="25400" lvl="0" marL="0" marR="0" rtl="0" algn="l">
              <a:lnSpc>
                <a:spcPct val="200000"/>
              </a:lnSpc>
              <a:spcBef>
                <a:spcPts val="10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SOME EXPERIMENT </a:t>
            </a:r>
            <a:endParaRPr sz="1600">
              <a:latin typeface="Roboto"/>
              <a:ea typeface="Roboto"/>
              <a:cs typeface="Roboto"/>
              <a:sym typeface="Roboto"/>
            </a:endParaRPr>
          </a:p>
          <a:p>
            <a:pPr indent="25400" lvl="0" marL="0" marR="0" rtl="0" algn="l">
              <a:lnSpc>
                <a:spcPct val="200000"/>
              </a:lnSpc>
              <a:spcBef>
                <a:spcPts val="10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SOME COMPETITION</a:t>
            </a:r>
            <a:endParaRPr sz="1600">
              <a:latin typeface="Roboto"/>
              <a:ea typeface="Roboto"/>
              <a:cs typeface="Roboto"/>
              <a:sym typeface="Roboto"/>
            </a:endParaRPr>
          </a:p>
          <a:p>
            <a:pPr indent="25400" lvl="0" marL="0" marR="0" rtl="0" algn="l">
              <a:lnSpc>
                <a:spcPct val="200000"/>
              </a:lnSpc>
              <a:spcBef>
                <a:spcPts val="1000"/>
              </a:spcBef>
              <a:spcAft>
                <a:spcPts val="1000"/>
              </a:spcAft>
              <a:buClr>
                <a:schemeClr val="dk1"/>
              </a:buClr>
              <a:buSzPts val="1600"/>
              <a:buFont typeface="Roboto"/>
              <a:buChar char="●"/>
            </a:pPr>
            <a:r>
              <a:rPr lang="en-GB" sz="1600">
                <a:solidFill>
                  <a:schemeClr val="dk1"/>
                </a:solidFill>
                <a:latin typeface="Roboto"/>
                <a:ea typeface="Roboto"/>
                <a:cs typeface="Roboto"/>
                <a:sym typeface="Roboto"/>
              </a:rPr>
              <a:t>A LOT OF FUN </a:t>
            </a:r>
            <a:endParaRPr sz="1600">
              <a:latin typeface="Roboto"/>
              <a:ea typeface="Roboto"/>
              <a:cs typeface="Roboto"/>
              <a:sym typeface="Roboto"/>
            </a:endParaRPr>
          </a:p>
        </p:txBody>
      </p:sp>
      <p:pic>
        <p:nvPicPr>
          <p:cNvPr descr="A picture containing text, indoor&#10;&#10;Description automatically generated" id="120" name="Google Shape;120;p3"/>
          <p:cNvPicPr preferRelativeResize="0"/>
          <p:nvPr/>
        </p:nvPicPr>
        <p:blipFill rotWithShape="1">
          <a:blip r:embed="rId5">
            <a:alphaModFix/>
          </a:blip>
          <a:srcRect b="0" l="0" r="39" t="0"/>
          <a:stretch/>
        </p:blipFill>
        <p:spPr>
          <a:xfrm>
            <a:off x="7404372" y="10"/>
            <a:ext cx="4787628" cy="3401568"/>
          </a:xfrm>
          <a:custGeom>
            <a:rect b="b" l="l" r="r" t="t"/>
            <a:pathLst>
              <a:path extrusionOk="0" h="3401568" w="478762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ln>
            <a:noFill/>
          </a:ln>
        </p:spPr>
      </p:pic>
      <p:pic>
        <p:nvPicPr>
          <p:cNvPr id="121" name="Google Shape;121;p3"/>
          <p:cNvPicPr preferRelativeResize="0"/>
          <p:nvPr/>
        </p:nvPicPr>
        <p:blipFill rotWithShape="1">
          <a:blip r:embed="rId6">
            <a:alphaModFix/>
          </a:blip>
          <a:srcRect b="10402" l="0" r="0" t="0"/>
          <a:stretch/>
        </p:blipFill>
        <p:spPr>
          <a:xfrm>
            <a:off x="7381700" y="3401576"/>
            <a:ext cx="4810310" cy="3452592"/>
          </a:xfrm>
          <a:custGeom>
            <a:rect b="b" l="l" r="r" t="t"/>
            <a:pathLst>
              <a:path extrusionOk="0" h="3401568" w="4810310">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15"/>
                                        </p:tgtEl>
                                        <p:attrNameLst>
                                          <p:attrName>style.visibility</p:attrName>
                                        </p:attrNameLst>
                                      </p:cBhvr>
                                      <p:to>
                                        <p:strVal val="visible"/>
                                      </p:to>
                                    </p:set>
                                    <p:animEffect filter="fade" transition="in">
                                      <p:cBhvr>
                                        <p:cTn dur="7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3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 name="Google Shape;426;p36"/>
          <p:cNvSpPr txBox="1"/>
          <p:nvPr>
            <p:ph type="title"/>
          </p:nvPr>
        </p:nvSpPr>
        <p:spPr>
          <a:xfrm>
            <a:off x="643467" y="465508"/>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Microsoft YaHei"/>
              <a:buNone/>
            </a:pPr>
            <a:r>
              <a:rPr b="1" lang="en-GB" sz="4000">
                <a:latin typeface="Microsoft YaHei"/>
                <a:ea typeface="Microsoft YaHei"/>
                <a:cs typeface="Microsoft YaHei"/>
                <a:sym typeface="Microsoft YaHei"/>
              </a:rPr>
              <a:t>Functions</a:t>
            </a:r>
            <a:endParaRPr/>
          </a:p>
          <a:p>
            <a:pPr indent="0" lvl="0" marL="0" rtl="0" algn="l">
              <a:lnSpc>
                <a:spcPct val="90000"/>
              </a:lnSpc>
              <a:spcBef>
                <a:spcPts val="0"/>
              </a:spcBef>
              <a:spcAft>
                <a:spcPts val="0"/>
              </a:spcAft>
              <a:buClr>
                <a:schemeClr val="dk1"/>
              </a:buClr>
              <a:buSzPts val="4000"/>
              <a:buFont typeface="Calibri"/>
              <a:buNone/>
            </a:pPr>
            <a:r>
              <a:t/>
            </a:r>
            <a:endParaRPr b="1" sz="4000">
              <a:latin typeface="Microsoft YaHei"/>
              <a:ea typeface="Microsoft YaHei"/>
              <a:cs typeface="Microsoft YaHei"/>
              <a:sym typeface="Microsoft YaHei"/>
            </a:endParaRPr>
          </a:p>
        </p:txBody>
      </p:sp>
      <p:grpSp>
        <p:nvGrpSpPr>
          <p:cNvPr id="427" name="Google Shape;427;p36"/>
          <p:cNvGrpSpPr/>
          <p:nvPr/>
        </p:nvGrpSpPr>
        <p:grpSpPr>
          <a:xfrm>
            <a:off x="0" y="4601497"/>
            <a:ext cx="1014060" cy="2017580"/>
            <a:chOff x="0" y="4601497"/>
            <a:chExt cx="1014060" cy="2017580"/>
          </a:xfrm>
        </p:grpSpPr>
        <p:sp>
          <p:nvSpPr>
            <p:cNvPr id="428" name="Google Shape;428;p36"/>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36"/>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0" name="Google Shape;430;p36"/>
          <p:cNvGrpSpPr/>
          <p:nvPr/>
        </p:nvGrpSpPr>
        <p:grpSpPr>
          <a:xfrm>
            <a:off x="11219290" y="1"/>
            <a:ext cx="972709" cy="1935307"/>
            <a:chOff x="10918968" y="713127"/>
            <a:chExt cx="1273032" cy="2532832"/>
          </a:xfrm>
        </p:grpSpPr>
        <p:sp>
          <p:nvSpPr>
            <p:cNvPr id="431" name="Google Shape;431;p36"/>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36"/>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433" name="Google Shape;433;p36"/>
          <p:cNvPicPr preferRelativeResize="0"/>
          <p:nvPr/>
        </p:nvPicPr>
        <p:blipFill rotWithShape="1">
          <a:blip r:embed="rId3">
            <a:alphaModFix/>
          </a:blip>
          <a:srcRect b="0" l="0" r="0" t="0"/>
          <a:stretch/>
        </p:blipFill>
        <p:spPr>
          <a:xfrm>
            <a:off x="2118050" y="1601245"/>
            <a:ext cx="8321257" cy="44163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6"/>
          <p:cNvSpPr txBox="1"/>
          <p:nvPr>
            <p:ph type="title"/>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Microsoft YaHei"/>
              <a:buNone/>
            </a:pPr>
            <a:r>
              <a:rPr lang="en-GB">
                <a:latin typeface="Roboto Serif Medium"/>
                <a:ea typeface="Roboto Serif Medium"/>
                <a:cs typeface="Roboto Serif Medium"/>
                <a:sym typeface="Roboto Serif Medium"/>
              </a:rPr>
              <a:t>About Image Processing</a:t>
            </a:r>
            <a:endParaRPr>
              <a:latin typeface="Roboto Serif Medium"/>
              <a:ea typeface="Roboto Serif Medium"/>
              <a:cs typeface="Roboto Serif Medium"/>
              <a:sym typeface="Roboto Serif Medium"/>
            </a:endParaRPr>
          </a:p>
        </p:txBody>
      </p:sp>
      <p:sp>
        <p:nvSpPr>
          <p:cNvPr id="128" name="Google Shape;128;p6"/>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6"/>
          <p:cNvSpPr txBox="1"/>
          <p:nvPr>
            <p:ph idx="1" type="body"/>
          </p:nvPr>
        </p:nvSpPr>
        <p:spPr>
          <a:xfrm>
            <a:off x="640080" y="2872899"/>
            <a:ext cx="4243500" cy="332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chemeClr val="dk1"/>
              </a:buClr>
              <a:buSzPts val="2200"/>
              <a:buNone/>
            </a:pPr>
            <a:r>
              <a:rPr lang="en-GB" sz="1900">
                <a:latin typeface="Roboto"/>
                <a:ea typeface="Roboto"/>
                <a:cs typeface="Roboto"/>
                <a:sym typeface="Roboto"/>
              </a:rPr>
              <a:t>U</a:t>
            </a:r>
            <a:r>
              <a:rPr lang="en-GB" sz="1900">
                <a:latin typeface="Roboto"/>
                <a:ea typeface="Roboto"/>
                <a:cs typeface="Roboto"/>
                <a:sym typeface="Roboto"/>
              </a:rPr>
              <a:t>se of a computer to process digital images through an algorithm</a:t>
            </a:r>
            <a:br>
              <a:rPr lang="en-GB" sz="1900">
                <a:latin typeface="Roboto"/>
                <a:ea typeface="Roboto"/>
                <a:cs typeface="Roboto"/>
                <a:sym typeface="Roboto"/>
              </a:rPr>
            </a:br>
            <a:endParaRPr sz="1900">
              <a:latin typeface="Roboto"/>
              <a:ea typeface="Roboto"/>
              <a:cs typeface="Roboto"/>
              <a:sym typeface="Roboto"/>
            </a:endParaRPr>
          </a:p>
          <a:p>
            <a:pPr indent="0" lvl="0" marL="0" rtl="0" algn="l">
              <a:lnSpc>
                <a:spcPct val="100000"/>
              </a:lnSpc>
              <a:spcBef>
                <a:spcPts val="1000"/>
              </a:spcBef>
              <a:spcAft>
                <a:spcPts val="1000"/>
              </a:spcAft>
              <a:buClr>
                <a:schemeClr val="dk1"/>
              </a:buClr>
              <a:buSzPts val="2200"/>
              <a:buNone/>
            </a:pPr>
            <a:r>
              <a:rPr lang="en-GB" sz="1900">
                <a:latin typeface="Roboto"/>
                <a:ea typeface="Roboto"/>
                <a:cs typeface="Roboto"/>
                <a:sym typeface="Roboto"/>
              </a:rPr>
              <a:t>Refining of an image by removing noise from it to get a more clear picture, that may be </a:t>
            </a:r>
            <a:r>
              <a:rPr lang="en-GB" sz="1900">
                <a:latin typeface="Roboto"/>
                <a:ea typeface="Roboto"/>
                <a:cs typeface="Roboto"/>
                <a:sym typeface="Roboto"/>
              </a:rPr>
              <a:t>further</a:t>
            </a:r>
            <a:r>
              <a:rPr lang="en-GB" sz="1900">
                <a:latin typeface="Roboto"/>
                <a:ea typeface="Roboto"/>
                <a:cs typeface="Roboto"/>
                <a:sym typeface="Roboto"/>
              </a:rPr>
              <a:t> </a:t>
            </a:r>
            <a:r>
              <a:rPr lang="en-GB" sz="1900">
                <a:latin typeface="Roboto"/>
                <a:ea typeface="Roboto"/>
                <a:cs typeface="Roboto"/>
                <a:sym typeface="Roboto"/>
              </a:rPr>
              <a:t>utilized</a:t>
            </a:r>
            <a:r>
              <a:rPr lang="en-GB" sz="1900">
                <a:latin typeface="Roboto"/>
                <a:ea typeface="Roboto"/>
                <a:cs typeface="Roboto"/>
                <a:sym typeface="Roboto"/>
              </a:rPr>
              <a:t> in other stages, such as a face detection model</a:t>
            </a:r>
            <a:endParaRPr sz="1900"/>
          </a:p>
        </p:txBody>
      </p:sp>
      <p:pic>
        <p:nvPicPr>
          <p:cNvPr descr="Diagram&#10;&#10;Description automatically generated" id="130" name="Google Shape;130;p6"/>
          <p:cNvPicPr preferRelativeResize="0"/>
          <p:nvPr/>
        </p:nvPicPr>
        <p:blipFill rotWithShape="1">
          <a:blip r:embed="rId3">
            <a:alphaModFix/>
          </a:blip>
          <a:srcRect b="0" l="0" r="-26" t="0"/>
          <a:stretch/>
        </p:blipFill>
        <p:spPr>
          <a:xfrm>
            <a:off x="5311702"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7"/>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7"/>
          <p:cNvSpPr txBox="1"/>
          <p:nvPr>
            <p:ph type="title"/>
          </p:nvPr>
        </p:nvSpPr>
        <p:spPr>
          <a:xfrm>
            <a:off x="100047" y="496688"/>
            <a:ext cx="11687700" cy="1298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Microsoft YaHei"/>
              <a:buNone/>
            </a:pPr>
            <a:r>
              <a:rPr lang="en-GB">
                <a:latin typeface="Roboto Serif Medium"/>
                <a:ea typeface="Roboto Serif Medium"/>
                <a:cs typeface="Roboto Serif Medium"/>
                <a:sym typeface="Roboto Serif Medium"/>
              </a:rPr>
              <a:t>Application of Image Processing </a:t>
            </a:r>
            <a:endParaRPr>
              <a:latin typeface="Microsoft YaHei"/>
              <a:ea typeface="Microsoft YaHei"/>
              <a:cs typeface="Microsoft YaHei"/>
              <a:sym typeface="Microsoft YaHei"/>
            </a:endParaRPr>
          </a:p>
        </p:txBody>
      </p:sp>
      <p:sp>
        <p:nvSpPr>
          <p:cNvPr id="137" name="Google Shape;137;p7"/>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7"/>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7"/>
          <p:cNvSpPr txBox="1"/>
          <p:nvPr>
            <p:ph idx="1" type="body"/>
          </p:nvPr>
        </p:nvSpPr>
        <p:spPr>
          <a:xfrm>
            <a:off x="793661" y="2599509"/>
            <a:ext cx="4530898" cy="36394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700"/>
              <a:buNone/>
            </a:pPr>
            <a:r>
              <a:rPr lang="en-GB" sz="1800">
                <a:latin typeface="Roboto"/>
                <a:ea typeface="Roboto"/>
                <a:cs typeface="Roboto"/>
                <a:sym typeface="Roboto"/>
              </a:rPr>
              <a:t>T</a:t>
            </a:r>
            <a:r>
              <a:rPr lang="en-GB" sz="1800">
                <a:latin typeface="Roboto"/>
                <a:ea typeface="Roboto"/>
                <a:cs typeface="Roboto"/>
                <a:sym typeface="Roboto"/>
              </a:rPr>
              <a:t>wo principal application areas :</a:t>
            </a:r>
            <a:endParaRPr sz="1800">
              <a:latin typeface="Roboto"/>
              <a:ea typeface="Roboto"/>
              <a:cs typeface="Roboto"/>
              <a:sym typeface="Roboto"/>
            </a:endParaRPr>
          </a:p>
          <a:p>
            <a:pPr indent="-234950" lvl="0" marL="228600" rtl="0" algn="l">
              <a:lnSpc>
                <a:spcPct val="90000"/>
              </a:lnSpc>
              <a:spcBef>
                <a:spcPts val="1000"/>
              </a:spcBef>
              <a:spcAft>
                <a:spcPts val="0"/>
              </a:spcAft>
              <a:buClr>
                <a:schemeClr val="dk1"/>
              </a:buClr>
              <a:buSzPts val="1800"/>
              <a:buFont typeface="Roboto"/>
              <a:buAutoNum type="arabicPeriod"/>
            </a:pPr>
            <a:r>
              <a:rPr lang="en-GB" sz="1800">
                <a:latin typeface="Roboto"/>
                <a:ea typeface="Roboto"/>
                <a:cs typeface="Roboto"/>
                <a:sym typeface="Roboto"/>
              </a:rPr>
              <a:t>Improvement of pictorial information for human interpretation.</a:t>
            </a:r>
            <a:endParaRPr sz="1800">
              <a:latin typeface="Roboto"/>
              <a:ea typeface="Roboto"/>
              <a:cs typeface="Roboto"/>
              <a:sym typeface="Roboto"/>
            </a:endParaRPr>
          </a:p>
          <a:p>
            <a:pPr indent="-234950" lvl="0" marL="228600" rtl="0" algn="l">
              <a:lnSpc>
                <a:spcPct val="90000"/>
              </a:lnSpc>
              <a:spcBef>
                <a:spcPts val="1000"/>
              </a:spcBef>
              <a:spcAft>
                <a:spcPts val="0"/>
              </a:spcAft>
              <a:buClr>
                <a:schemeClr val="dk1"/>
              </a:buClr>
              <a:buSzPts val="1800"/>
              <a:buFont typeface="Roboto"/>
              <a:buAutoNum type="arabicPeriod"/>
            </a:pPr>
            <a:r>
              <a:rPr lang="en-GB" sz="1800">
                <a:latin typeface="Roboto"/>
                <a:ea typeface="Roboto"/>
                <a:cs typeface="Roboto"/>
                <a:sym typeface="Roboto"/>
              </a:rPr>
              <a:t>Processing of a scene data for an autonomous machine perception.</a:t>
            </a:r>
            <a:endParaRPr sz="1800">
              <a:latin typeface="Roboto"/>
              <a:ea typeface="Roboto"/>
              <a:cs typeface="Roboto"/>
              <a:sym typeface="Roboto"/>
            </a:endParaRPr>
          </a:p>
          <a:p>
            <a:pPr indent="0" lvl="0" marL="0" rtl="0" algn="l">
              <a:lnSpc>
                <a:spcPct val="90000"/>
              </a:lnSpc>
              <a:spcBef>
                <a:spcPts val="1000"/>
              </a:spcBef>
              <a:spcAft>
                <a:spcPts val="0"/>
              </a:spcAft>
              <a:buNone/>
            </a:pPr>
            <a:r>
              <a:rPr lang="en-GB" sz="1800">
                <a:latin typeface="Roboto"/>
                <a:ea typeface="Roboto"/>
                <a:cs typeface="Roboto"/>
                <a:sym typeface="Roboto"/>
              </a:rPr>
              <a:t>Applications – remote sensing, medical imaging, acoustic imaging, Forensic sciences and industrial automation.</a:t>
            </a:r>
            <a:endParaRPr sz="1800">
              <a:latin typeface="Roboto"/>
              <a:ea typeface="Roboto"/>
              <a:cs typeface="Roboto"/>
              <a:sym typeface="Roboto"/>
            </a:endParaRPr>
          </a:p>
          <a:p>
            <a:pPr indent="-120650" lvl="0" marL="228600" rtl="0" algn="l">
              <a:lnSpc>
                <a:spcPct val="90000"/>
              </a:lnSpc>
              <a:spcBef>
                <a:spcPts val="1000"/>
              </a:spcBef>
              <a:spcAft>
                <a:spcPts val="0"/>
              </a:spcAft>
              <a:buClr>
                <a:schemeClr val="dk1"/>
              </a:buClr>
              <a:buSzPts val="1700"/>
              <a:buNone/>
            </a:pPr>
            <a:r>
              <a:t/>
            </a:r>
            <a:endParaRPr sz="1600">
              <a:latin typeface="Roboto"/>
              <a:ea typeface="Roboto"/>
              <a:cs typeface="Roboto"/>
              <a:sym typeface="Roboto"/>
            </a:endParaRPr>
          </a:p>
        </p:txBody>
      </p:sp>
      <p:pic>
        <p:nvPicPr>
          <p:cNvPr descr="A picture containing text, outdoor&#10;&#10;Description automatically generated" id="140" name="Google Shape;140;p7"/>
          <p:cNvPicPr preferRelativeResize="0"/>
          <p:nvPr/>
        </p:nvPicPr>
        <p:blipFill rotWithShape="1">
          <a:blip r:embed="rId3">
            <a:alphaModFix/>
          </a:blip>
          <a:srcRect b="2" l="0" r="-46" t="0"/>
          <a:stretch/>
        </p:blipFill>
        <p:spPr>
          <a:xfrm>
            <a:off x="5911532" y="2484255"/>
            <a:ext cx="5150277" cy="3714244"/>
          </a:xfrm>
          <a:prstGeom prst="rect">
            <a:avLst/>
          </a:prstGeom>
          <a:noFill/>
          <a:ln>
            <a:noFill/>
          </a:ln>
        </p:spPr>
      </p:pic>
      <p:sp>
        <p:nvSpPr>
          <p:cNvPr id="141" name="Google Shape;141;p7"/>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12"/>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icrosoft YaHei"/>
              <a:buNone/>
            </a:pPr>
            <a:r>
              <a:rPr lang="en-GB" sz="3600">
                <a:latin typeface="Microsoft YaHei"/>
                <a:ea typeface="Microsoft YaHei"/>
                <a:cs typeface="Microsoft YaHei"/>
                <a:sym typeface="Microsoft YaHei"/>
              </a:rPr>
              <a:t>Overlapping fields</a:t>
            </a:r>
            <a:endParaRPr/>
          </a:p>
        </p:txBody>
      </p:sp>
      <p:grpSp>
        <p:nvGrpSpPr>
          <p:cNvPr id="148" name="Google Shape;148;p12"/>
          <p:cNvGrpSpPr/>
          <p:nvPr/>
        </p:nvGrpSpPr>
        <p:grpSpPr>
          <a:xfrm>
            <a:off x="11219290" y="1"/>
            <a:ext cx="972709" cy="1935307"/>
            <a:chOff x="10918968" y="713127"/>
            <a:chExt cx="1273032" cy="2532832"/>
          </a:xfrm>
        </p:grpSpPr>
        <p:sp>
          <p:nvSpPr>
            <p:cNvPr id="149" name="Google Shape;149;p1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1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51" name="Google Shape;151;p12"/>
          <p:cNvPicPr preferRelativeResize="0"/>
          <p:nvPr/>
        </p:nvPicPr>
        <p:blipFill rotWithShape="1">
          <a:blip r:embed="rId3">
            <a:alphaModFix/>
          </a:blip>
          <a:srcRect b="0" l="0" r="0" t="0"/>
          <a:stretch/>
        </p:blipFill>
        <p:spPr>
          <a:xfrm>
            <a:off x="5295319" y="1903279"/>
            <a:ext cx="6253211" cy="1875963"/>
          </a:xfrm>
          <a:prstGeom prst="rect">
            <a:avLst/>
          </a:prstGeom>
          <a:noFill/>
          <a:ln>
            <a:noFill/>
          </a:ln>
        </p:spPr>
      </p:pic>
      <p:grpSp>
        <p:nvGrpSpPr>
          <p:cNvPr id="152" name="Google Shape;152;p12"/>
          <p:cNvGrpSpPr/>
          <p:nvPr/>
        </p:nvGrpSpPr>
        <p:grpSpPr>
          <a:xfrm>
            <a:off x="0" y="4601497"/>
            <a:ext cx="1014060" cy="2017580"/>
            <a:chOff x="0" y="4601497"/>
            <a:chExt cx="1014060" cy="2017580"/>
          </a:xfrm>
        </p:grpSpPr>
        <p:sp>
          <p:nvSpPr>
            <p:cNvPr id="153" name="Google Shape;153;p1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1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Diagram&#10;&#10;Description automatically generated" id="155" name="Google Shape;155;p12"/>
          <p:cNvPicPr preferRelativeResize="0"/>
          <p:nvPr/>
        </p:nvPicPr>
        <p:blipFill rotWithShape="1">
          <a:blip r:embed="rId4">
            <a:alphaModFix/>
          </a:blip>
          <a:srcRect b="0" l="0" r="0" t="0"/>
          <a:stretch/>
        </p:blipFill>
        <p:spPr>
          <a:xfrm>
            <a:off x="5295320" y="4164658"/>
            <a:ext cx="6253212" cy="1875963"/>
          </a:xfrm>
          <a:prstGeom prst="rect">
            <a:avLst/>
          </a:prstGeom>
          <a:noFill/>
          <a:ln>
            <a:noFill/>
          </a:ln>
        </p:spPr>
      </p:pic>
      <p:grpSp>
        <p:nvGrpSpPr>
          <p:cNvPr id="156" name="Google Shape;156;p12"/>
          <p:cNvGrpSpPr/>
          <p:nvPr/>
        </p:nvGrpSpPr>
        <p:grpSpPr>
          <a:xfrm>
            <a:off x="1629887" y="1784158"/>
            <a:ext cx="2035546" cy="4391627"/>
            <a:chOff x="986418" y="1177"/>
            <a:chExt cx="2035546" cy="4391627"/>
          </a:xfrm>
        </p:grpSpPr>
        <p:sp>
          <p:nvSpPr>
            <p:cNvPr id="157" name="Google Shape;157;p12"/>
            <p:cNvSpPr/>
            <p:nvPr/>
          </p:nvSpPr>
          <p:spPr>
            <a:xfrm>
              <a:off x="986418" y="1177"/>
              <a:ext cx="569953" cy="56995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
            <p:cNvSpPr/>
            <p:nvPr/>
          </p:nvSpPr>
          <p:spPr>
            <a:xfrm>
              <a:off x="1106108" y="120867"/>
              <a:ext cx="330572" cy="33057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
            <p:cNvSpPr/>
            <p:nvPr/>
          </p:nvSpPr>
          <p:spPr>
            <a:xfrm>
              <a:off x="1678504" y="1177"/>
              <a:ext cx="1343460" cy="5699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txBox="1"/>
            <p:nvPr/>
          </p:nvSpPr>
          <p:spPr>
            <a:xfrm>
              <a:off x="1678504" y="1177"/>
              <a:ext cx="1343460" cy="56995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Computer Vision</a:t>
              </a:r>
              <a:endParaRPr/>
            </a:p>
          </p:txBody>
        </p:sp>
        <p:sp>
          <p:nvSpPr>
            <p:cNvPr id="161" name="Google Shape;161;p12"/>
            <p:cNvSpPr/>
            <p:nvPr/>
          </p:nvSpPr>
          <p:spPr>
            <a:xfrm>
              <a:off x="986418" y="1275068"/>
              <a:ext cx="569953" cy="56995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2"/>
            <p:cNvSpPr/>
            <p:nvPr/>
          </p:nvSpPr>
          <p:spPr>
            <a:xfrm>
              <a:off x="1106108" y="1394758"/>
              <a:ext cx="330572" cy="330572"/>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p:cNvSpPr/>
            <p:nvPr/>
          </p:nvSpPr>
          <p:spPr>
            <a:xfrm>
              <a:off x="1678504" y="1275068"/>
              <a:ext cx="1343460" cy="5699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p:cNvSpPr txBox="1"/>
            <p:nvPr/>
          </p:nvSpPr>
          <p:spPr>
            <a:xfrm>
              <a:off x="1678504" y="1275068"/>
              <a:ext cx="1343460" cy="56995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Artificial Intelligence</a:t>
              </a:r>
              <a:endParaRPr/>
            </a:p>
          </p:txBody>
        </p:sp>
        <p:sp>
          <p:nvSpPr>
            <p:cNvPr id="165" name="Google Shape;165;p12"/>
            <p:cNvSpPr/>
            <p:nvPr/>
          </p:nvSpPr>
          <p:spPr>
            <a:xfrm>
              <a:off x="986418" y="2548960"/>
              <a:ext cx="569953" cy="56995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
            <p:cNvSpPr/>
            <p:nvPr/>
          </p:nvSpPr>
          <p:spPr>
            <a:xfrm>
              <a:off x="1106108" y="2668650"/>
              <a:ext cx="330572" cy="330572"/>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
            <p:cNvSpPr/>
            <p:nvPr/>
          </p:nvSpPr>
          <p:spPr>
            <a:xfrm>
              <a:off x="1678504" y="2548960"/>
              <a:ext cx="1343460" cy="5699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txBox="1"/>
            <p:nvPr/>
          </p:nvSpPr>
          <p:spPr>
            <a:xfrm>
              <a:off x="1678504" y="2548960"/>
              <a:ext cx="1343460" cy="56995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Computer Graphics</a:t>
              </a:r>
              <a:endParaRPr/>
            </a:p>
          </p:txBody>
        </p:sp>
        <p:sp>
          <p:nvSpPr>
            <p:cNvPr id="169" name="Google Shape;169;p12"/>
            <p:cNvSpPr/>
            <p:nvPr/>
          </p:nvSpPr>
          <p:spPr>
            <a:xfrm>
              <a:off x="986418" y="3822851"/>
              <a:ext cx="569953" cy="569953"/>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1106108" y="3942541"/>
              <a:ext cx="330572" cy="330572"/>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1678504" y="3822851"/>
              <a:ext cx="1343460" cy="5699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
            <p:cNvSpPr txBox="1"/>
            <p:nvPr/>
          </p:nvSpPr>
          <p:spPr>
            <a:xfrm>
              <a:off x="1678504" y="3822851"/>
              <a:ext cx="1343460" cy="56995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Signal Processing</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1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13"/>
          <p:cNvSpPr/>
          <p:nvPr/>
        </p:nvSpPr>
        <p:spPr>
          <a:xfrm rot="2700000">
            <a:off x="82782" y="-1386168"/>
            <a:ext cx="2424873" cy="3611191"/>
          </a:xfrm>
          <a:custGeom>
            <a:rect b="b" l="l" r="r" t="t"/>
            <a:pathLst>
              <a:path extrusionOk="0" h="3611191" w="2424873">
                <a:moveTo>
                  <a:pt x="0" y="2424874"/>
                </a:moveTo>
                <a:lnTo>
                  <a:pt x="2424873" y="0"/>
                </a:lnTo>
                <a:lnTo>
                  <a:pt x="2424873" y="3611191"/>
                </a:lnTo>
                <a:lnTo>
                  <a:pt x="1186317" y="3611191"/>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13"/>
          <p:cNvSpPr/>
          <p:nvPr/>
        </p:nvSpPr>
        <p:spPr>
          <a:xfrm rot="2700000">
            <a:off x="1571000" y="-338582"/>
            <a:ext cx="1635955" cy="1635955"/>
          </a:xfrm>
          <a:custGeom>
            <a:rect b="b" l="l" r="r" t="t"/>
            <a:pathLst>
              <a:path extrusionOk="0" h="1635955" w="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13"/>
          <p:cNvSpPr/>
          <p:nvPr/>
        </p:nvSpPr>
        <p:spPr>
          <a:xfrm rot="2700000">
            <a:off x="9627985" y="-6588"/>
            <a:ext cx="4059393" cy="2548110"/>
          </a:xfrm>
          <a:custGeom>
            <a:rect b="b" l="l" r="r" t="t"/>
            <a:pathLst>
              <a:path extrusionOk="0" h="2548110" w="4059393">
                <a:moveTo>
                  <a:pt x="0" y="1511282"/>
                </a:moveTo>
                <a:lnTo>
                  <a:pt x="1511282" y="0"/>
                </a:lnTo>
                <a:lnTo>
                  <a:pt x="4059393" y="2548110"/>
                </a:lnTo>
                <a:lnTo>
                  <a:pt x="0" y="2548110"/>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13"/>
          <p:cNvSpPr/>
          <p:nvPr/>
        </p:nvSpPr>
        <p:spPr>
          <a:xfrm rot="2700000">
            <a:off x="10262924" y="1465780"/>
            <a:ext cx="1185708" cy="118570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13"/>
          <p:cNvSpPr/>
          <p:nvPr/>
        </p:nvSpPr>
        <p:spPr>
          <a:xfrm rot="2700000">
            <a:off x="-29557" y="5198743"/>
            <a:ext cx="2444907" cy="2366116"/>
          </a:xfrm>
          <a:custGeom>
            <a:rect b="b" l="l" r="r" t="t"/>
            <a:pathLst>
              <a:path extrusionOk="0" h="2132734" w="2203753">
                <a:moveTo>
                  <a:pt x="0" y="0"/>
                </a:moveTo>
                <a:lnTo>
                  <a:pt x="2203753" y="0"/>
                </a:lnTo>
                <a:lnTo>
                  <a:pt x="2203753" y="576461"/>
                </a:lnTo>
                <a:lnTo>
                  <a:pt x="647480" y="2132734"/>
                </a:lnTo>
                <a:lnTo>
                  <a:pt x="0" y="1485255"/>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13"/>
          <p:cNvSpPr/>
          <p:nvPr/>
        </p:nvSpPr>
        <p:spPr>
          <a:xfrm rot="2700000">
            <a:off x="1769787" y="5439893"/>
            <a:ext cx="928467" cy="928467"/>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4" name="Google Shape;184;p13"/>
          <p:cNvSpPr/>
          <p:nvPr/>
        </p:nvSpPr>
        <p:spPr>
          <a:xfrm rot="2700000">
            <a:off x="3401311" y="734311"/>
            <a:ext cx="5389379" cy="5389379"/>
          </a:xfrm>
          <a:custGeom>
            <a:rect b="b" l="l" r="r" t="t"/>
            <a:pathLst>
              <a:path extrusionOk="0" h="5389379" w="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13"/>
          <p:cNvSpPr/>
          <p:nvPr/>
        </p:nvSpPr>
        <p:spPr>
          <a:xfrm rot="2700000">
            <a:off x="2700283" y="33283"/>
            <a:ext cx="6791435" cy="6791435"/>
          </a:xfrm>
          <a:custGeom>
            <a:rect b="b" l="l" r="r" t="t"/>
            <a:pathLst>
              <a:path extrusionOk="0" h="6791435" w="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13"/>
          <p:cNvSpPr txBox="1"/>
          <p:nvPr>
            <p:ph type="title"/>
          </p:nvPr>
        </p:nvSpPr>
        <p:spPr>
          <a:xfrm>
            <a:off x="1925058" y="1505377"/>
            <a:ext cx="8284375" cy="39478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80808"/>
              </a:buClr>
              <a:buSzPts val="4000"/>
              <a:buFont typeface="Verdana"/>
              <a:buNone/>
            </a:pPr>
            <a:r>
              <a:rPr b="1" lang="en-GB" sz="4000">
                <a:solidFill>
                  <a:srgbClr val="080808"/>
                </a:solidFill>
                <a:latin typeface="Verdana"/>
                <a:ea typeface="Verdana"/>
                <a:cs typeface="Verdana"/>
                <a:sym typeface="Verdana"/>
              </a:rPr>
              <a:t>Introduction to Python </a:t>
            </a:r>
            <a:endParaRPr/>
          </a:p>
        </p:txBody>
      </p:sp>
      <p:sp>
        <p:nvSpPr>
          <p:cNvPr id="187" name="Google Shape;187;p13"/>
          <p:cNvSpPr/>
          <p:nvPr/>
        </p:nvSpPr>
        <p:spPr>
          <a:xfrm rot="2700000">
            <a:off x="9629823" y="5457591"/>
            <a:ext cx="2231794" cy="2568811"/>
          </a:xfrm>
          <a:custGeom>
            <a:rect b="b" l="l" r="r" t="t"/>
            <a:pathLst>
              <a:path extrusionOk="0" h="3384061" w="2940086">
                <a:moveTo>
                  <a:pt x="0" y="0"/>
                </a:moveTo>
                <a:lnTo>
                  <a:pt x="2496112" y="0"/>
                </a:lnTo>
                <a:lnTo>
                  <a:pt x="2940086" y="443975"/>
                </a:lnTo>
                <a:lnTo>
                  <a:pt x="0" y="3384061"/>
                </a:lnTo>
                <a:close/>
              </a:path>
            </a:pathLst>
          </a:cu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13"/>
          <p:cNvSpPr/>
          <p:nvPr/>
        </p:nvSpPr>
        <p:spPr>
          <a:xfrm rot="2700000">
            <a:off x="9720059" y="5243545"/>
            <a:ext cx="959985" cy="959985"/>
          </a:xfrm>
          <a:prstGeom prst="rect">
            <a:avLst/>
          </a:pr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14"/>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icrosoft YaHei"/>
              <a:buNone/>
            </a:pPr>
            <a:r>
              <a:rPr lang="en-GB">
                <a:latin typeface="Roboto Serif Medium"/>
                <a:ea typeface="Roboto Serif Medium"/>
                <a:cs typeface="Roboto Serif Medium"/>
                <a:sym typeface="Roboto Serif Medium"/>
              </a:rPr>
              <a:t>Key points for the C acquainted…</a:t>
            </a:r>
            <a:endParaRPr>
              <a:latin typeface="Roboto Serif Medium"/>
              <a:ea typeface="Roboto Serif Medium"/>
              <a:cs typeface="Roboto Serif Medium"/>
              <a:sym typeface="Roboto Serif Medium"/>
            </a:endParaRPr>
          </a:p>
        </p:txBody>
      </p:sp>
      <p:sp>
        <p:nvSpPr>
          <p:cNvPr id="195" name="Google Shape;195;p14"/>
          <p:cNvSpPr txBox="1"/>
          <p:nvPr>
            <p:ph idx="1" type="body"/>
          </p:nvPr>
        </p:nvSpPr>
        <p:spPr>
          <a:xfrm>
            <a:off x="643467" y="1782981"/>
            <a:ext cx="10905066" cy="4393982"/>
          </a:xfrm>
          <a:prstGeom prst="rect">
            <a:avLst/>
          </a:prstGeom>
          <a:noFill/>
          <a:ln>
            <a:noFill/>
          </a:ln>
        </p:spPr>
        <p:txBody>
          <a:bodyPr anchorCtr="0" anchor="t" bIns="45700" lIns="91425" spcFirstLastPara="1" rIns="91425" wrap="square" tIns="45700">
            <a:noAutofit/>
          </a:bodyPr>
          <a:lstStyle/>
          <a:p>
            <a:pPr indent="-241300" lvl="0" marL="228600" rtl="0" algn="l">
              <a:lnSpc>
                <a:spcPct val="90000"/>
              </a:lnSpc>
              <a:spcBef>
                <a:spcPts val="0"/>
              </a:spcBef>
              <a:spcAft>
                <a:spcPts val="0"/>
              </a:spcAft>
              <a:buClr>
                <a:schemeClr val="dk1"/>
              </a:buClr>
              <a:buSzPts val="2200"/>
              <a:buFont typeface="Roboto"/>
              <a:buChar char="●"/>
            </a:pPr>
            <a:r>
              <a:rPr lang="en-GB" sz="2200">
                <a:latin typeface="Roboto"/>
                <a:ea typeface="Roboto"/>
                <a:cs typeface="Roboto"/>
                <a:sym typeface="Roboto"/>
              </a:rPr>
              <a:t>Indentation </a:t>
            </a:r>
            <a:r>
              <a:rPr lang="en-GB" sz="2200">
                <a:latin typeface="Roboto"/>
                <a:ea typeface="Roboto"/>
                <a:cs typeface="Roboto"/>
                <a:sym typeface="Roboto"/>
              </a:rPr>
              <a:t>dictates block structure</a:t>
            </a:r>
            <a:endParaRPr sz="2200">
              <a:latin typeface="Roboto"/>
              <a:ea typeface="Roboto"/>
              <a:cs typeface="Roboto"/>
              <a:sym typeface="Roboto"/>
            </a:endParaRPr>
          </a:p>
          <a:p>
            <a:pPr indent="-241300" lvl="0" marL="228600" rtl="0" algn="l">
              <a:lnSpc>
                <a:spcPct val="90000"/>
              </a:lnSpc>
              <a:spcBef>
                <a:spcPts val="1000"/>
              </a:spcBef>
              <a:spcAft>
                <a:spcPts val="0"/>
              </a:spcAft>
              <a:buClr>
                <a:schemeClr val="dk1"/>
              </a:buClr>
              <a:buSzPts val="2200"/>
              <a:buFont typeface="Roboto"/>
              <a:buChar char="●"/>
            </a:pPr>
            <a:r>
              <a:rPr lang="en-GB" sz="2200">
                <a:latin typeface="Roboto"/>
                <a:ea typeface="Roboto"/>
                <a:cs typeface="Roboto"/>
                <a:sym typeface="Roboto"/>
              </a:rPr>
              <a:t>First assignment to a variable creates</a:t>
            </a:r>
            <a:r>
              <a:rPr lang="en-GB" sz="2200">
                <a:latin typeface="Roboto"/>
                <a:ea typeface="Roboto"/>
                <a:cs typeface="Roboto"/>
                <a:sym typeface="Roboto"/>
              </a:rPr>
              <a:t> it</a:t>
            </a:r>
            <a:endParaRPr sz="2200">
              <a:latin typeface="Roboto"/>
              <a:ea typeface="Roboto"/>
              <a:cs typeface="Roboto"/>
              <a:sym typeface="Roboto"/>
            </a:endParaRPr>
          </a:p>
          <a:p>
            <a:pPr indent="-241300" lvl="0" marL="228600" rtl="0" algn="l">
              <a:lnSpc>
                <a:spcPct val="90000"/>
              </a:lnSpc>
              <a:spcBef>
                <a:spcPts val="1000"/>
              </a:spcBef>
              <a:spcAft>
                <a:spcPts val="0"/>
              </a:spcAft>
              <a:buClr>
                <a:schemeClr val="dk1"/>
              </a:buClr>
              <a:buSzPts val="2200"/>
              <a:buFont typeface="Roboto"/>
              <a:buChar char="●"/>
            </a:pPr>
            <a:r>
              <a:rPr lang="en-GB" sz="2200">
                <a:latin typeface="Roboto"/>
                <a:ea typeface="Roboto"/>
                <a:cs typeface="Roboto"/>
                <a:sym typeface="Roboto"/>
              </a:rPr>
              <a:t>Variable types don’t need to be declared – Python figures it out on its own</a:t>
            </a:r>
            <a:endParaRPr sz="2200">
              <a:latin typeface="Roboto"/>
              <a:ea typeface="Roboto"/>
              <a:cs typeface="Roboto"/>
              <a:sym typeface="Roboto"/>
            </a:endParaRPr>
          </a:p>
          <a:p>
            <a:pPr indent="-241300" lvl="0" marL="228600" rtl="0" algn="l">
              <a:lnSpc>
                <a:spcPct val="90000"/>
              </a:lnSpc>
              <a:spcBef>
                <a:spcPts val="1000"/>
              </a:spcBef>
              <a:spcAft>
                <a:spcPts val="0"/>
              </a:spcAft>
              <a:buClr>
                <a:schemeClr val="dk1"/>
              </a:buClr>
              <a:buSzPts val="2200"/>
              <a:buFont typeface="Roboto"/>
              <a:buChar char="●"/>
            </a:pPr>
            <a:r>
              <a:rPr lang="en-GB" sz="2200">
                <a:latin typeface="Roboto"/>
                <a:ea typeface="Roboto"/>
                <a:cs typeface="Roboto"/>
                <a:sym typeface="Roboto"/>
              </a:rPr>
              <a:t>Supports typecasting</a:t>
            </a:r>
            <a:endParaRPr sz="2200">
              <a:latin typeface="Roboto"/>
              <a:ea typeface="Roboto"/>
              <a:cs typeface="Roboto"/>
              <a:sym typeface="Roboto"/>
            </a:endParaRPr>
          </a:p>
          <a:p>
            <a:pPr indent="-241300" lvl="0" marL="228600" rtl="0" algn="l">
              <a:lnSpc>
                <a:spcPct val="90000"/>
              </a:lnSpc>
              <a:spcBef>
                <a:spcPts val="1000"/>
              </a:spcBef>
              <a:spcAft>
                <a:spcPts val="0"/>
              </a:spcAft>
              <a:buClr>
                <a:schemeClr val="dk1"/>
              </a:buClr>
              <a:buSzPts val="2200"/>
              <a:buChar char="●"/>
            </a:pPr>
            <a:r>
              <a:rPr lang="en-GB" sz="2200">
                <a:latin typeface="Roboto"/>
                <a:ea typeface="Roboto"/>
                <a:cs typeface="Roboto"/>
                <a:sym typeface="Roboto"/>
              </a:rPr>
              <a:t>Assignment is </a:t>
            </a:r>
            <a:r>
              <a:rPr lang="en-GB" sz="2200">
                <a:latin typeface="Roboto Mono"/>
                <a:ea typeface="Roboto Mono"/>
                <a:cs typeface="Roboto Mono"/>
                <a:sym typeface="Roboto Mono"/>
              </a:rPr>
              <a:t>=</a:t>
            </a:r>
            <a:r>
              <a:rPr lang="en-GB" sz="2200">
                <a:latin typeface="Roboto"/>
                <a:ea typeface="Roboto"/>
                <a:cs typeface="Roboto"/>
                <a:sym typeface="Roboto"/>
              </a:rPr>
              <a:t> and comparison is </a:t>
            </a:r>
            <a:r>
              <a:rPr lang="en-GB" sz="2200">
                <a:latin typeface="Roboto Mono"/>
                <a:ea typeface="Roboto Mono"/>
                <a:cs typeface="Roboto Mono"/>
                <a:sym typeface="Roboto Mono"/>
              </a:rPr>
              <a:t>==</a:t>
            </a:r>
            <a:r>
              <a:rPr lang="en-GB" sz="2200">
                <a:latin typeface="Roboto"/>
                <a:ea typeface="Roboto"/>
                <a:cs typeface="Roboto"/>
                <a:sym typeface="Roboto"/>
              </a:rPr>
              <a:t> </a:t>
            </a:r>
            <a:endParaRPr sz="2200">
              <a:latin typeface="Roboto"/>
              <a:ea typeface="Roboto"/>
              <a:cs typeface="Roboto"/>
              <a:sym typeface="Roboto"/>
            </a:endParaRPr>
          </a:p>
          <a:p>
            <a:pPr indent="-241300" lvl="0" marL="228600" rtl="0" algn="l">
              <a:lnSpc>
                <a:spcPct val="90000"/>
              </a:lnSpc>
              <a:spcBef>
                <a:spcPts val="1000"/>
              </a:spcBef>
              <a:spcAft>
                <a:spcPts val="0"/>
              </a:spcAft>
              <a:buClr>
                <a:schemeClr val="dk1"/>
              </a:buClr>
              <a:buSzPts val="2200"/>
              <a:buChar char="●"/>
            </a:pPr>
            <a:r>
              <a:rPr lang="en-GB" sz="2200">
                <a:latin typeface="Roboto"/>
                <a:ea typeface="Roboto"/>
                <a:cs typeface="Roboto"/>
                <a:sym typeface="Roboto"/>
              </a:rPr>
              <a:t>For numbers +, *, /, % are as expected</a:t>
            </a:r>
            <a:endParaRPr sz="2200">
              <a:latin typeface="Roboto"/>
              <a:ea typeface="Roboto"/>
              <a:cs typeface="Roboto"/>
              <a:sym typeface="Roboto"/>
            </a:endParaRPr>
          </a:p>
          <a:p>
            <a:pPr indent="-241300" lvl="0" marL="228600" rtl="0" algn="l">
              <a:lnSpc>
                <a:spcPct val="90000"/>
              </a:lnSpc>
              <a:spcBef>
                <a:spcPts val="1000"/>
              </a:spcBef>
              <a:spcAft>
                <a:spcPts val="0"/>
              </a:spcAft>
              <a:buClr>
                <a:schemeClr val="dk1"/>
              </a:buClr>
              <a:buSzPts val="2200"/>
              <a:buChar char="●"/>
            </a:pPr>
            <a:r>
              <a:rPr lang="en-GB" sz="2200">
                <a:latin typeface="Roboto"/>
                <a:ea typeface="Roboto"/>
                <a:cs typeface="Roboto"/>
                <a:sym typeface="Roboto"/>
              </a:rPr>
              <a:t>Special use of + for string concatenation and % for string formatting (as in C </a:t>
            </a:r>
            <a:r>
              <a:rPr lang="en-GB" sz="2200">
                <a:latin typeface="Roboto Mono"/>
                <a:ea typeface="Roboto Mono"/>
                <a:cs typeface="Roboto Mono"/>
                <a:sym typeface="Roboto Mono"/>
              </a:rPr>
              <a:t>printf</a:t>
            </a:r>
            <a:r>
              <a:rPr lang="en-GB" sz="2200">
                <a:latin typeface="Roboto"/>
                <a:ea typeface="Roboto"/>
                <a:cs typeface="Roboto"/>
                <a:sym typeface="Roboto"/>
              </a:rPr>
              <a:t>)</a:t>
            </a:r>
            <a:endParaRPr sz="2200">
              <a:latin typeface="Roboto"/>
              <a:ea typeface="Roboto"/>
              <a:cs typeface="Roboto"/>
              <a:sym typeface="Roboto"/>
            </a:endParaRPr>
          </a:p>
          <a:p>
            <a:pPr indent="-241300" lvl="0" marL="228600" rtl="0" algn="l">
              <a:lnSpc>
                <a:spcPct val="90000"/>
              </a:lnSpc>
              <a:spcBef>
                <a:spcPts val="1000"/>
              </a:spcBef>
              <a:spcAft>
                <a:spcPts val="0"/>
              </a:spcAft>
              <a:buClr>
                <a:schemeClr val="dk1"/>
              </a:buClr>
              <a:buSzPts val="2200"/>
              <a:buFont typeface="Roboto"/>
              <a:buChar char="●"/>
            </a:pPr>
            <a:r>
              <a:rPr lang="en-GB" sz="2200">
                <a:latin typeface="Roboto"/>
                <a:ea typeface="Roboto"/>
                <a:cs typeface="Roboto"/>
                <a:sym typeface="Roboto"/>
              </a:rPr>
              <a:t>Logical operators are words (</a:t>
            </a:r>
            <a:r>
              <a:rPr lang="en-GB" sz="2200">
                <a:latin typeface="Roboto Mono"/>
                <a:ea typeface="Roboto Mono"/>
                <a:cs typeface="Roboto Mono"/>
                <a:sym typeface="Roboto Mono"/>
              </a:rPr>
              <a:t>and</a:t>
            </a:r>
            <a:r>
              <a:rPr lang="en-GB" sz="2200">
                <a:latin typeface="Roboto"/>
                <a:ea typeface="Roboto"/>
                <a:cs typeface="Roboto"/>
                <a:sym typeface="Roboto"/>
              </a:rPr>
              <a:t>, </a:t>
            </a:r>
            <a:r>
              <a:rPr lang="en-GB" sz="2200">
                <a:latin typeface="Roboto Mono"/>
                <a:ea typeface="Roboto Mono"/>
                <a:cs typeface="Roboto Mono"/>
                <a:sym typeface="Roboto Mono"/>
              </a:rPr>
              <a:t>or</a:t>
            </a:r>
            <a:r>
              <a:rPr lang="en-GB" sz="2200">
                <a:latin typeface="Roboto"/>
                <a:ea typeface="Roboto"/>
                <a:cs typeface="Roboto"/>
                <a:sym typeface="Roboto"/>
              </a:rPr>
              <a:t>, </a:t>
            </a:r>
            <a:r>
              <a:rPr lang="en-GB" sz="2200">
                <a:latin typeface="Roboto Mono"/>
                <a:ea typeface="Roboto Mono"/>
                <a:cs typeface="Roboto Mono"/>
                <a:sym typeface="Roboto Mono"/>
              </a:rPr>
              <a:t>not</a:t>
            </a:r>
            <a:r>
              <a:rPr lang="en-GB" sz="2200">
                <a:latin typeface="Roboto"/>
                <a:ea typeface="Roboto"/>
                <a:cs typeface="Roboto"/>
                <a:sym typeface="Roboto"/>
              </a:rPr>
              <a:t>) not symbols</a:t>
            </a:r>
            <a:endParaRPr sz="2200">
              <a:latin typeface="Roboto"/>
              <a:ea typeface="Roboto"/>
              <a:cs typeface="Roboto"/>
              <a:sym typeface="Roboto"/>
            </a:endParaRPr>
          </a:p>
          <a:p>
            <a:pPr indent="-241300" lvl="0" marL="228600" rtl="0" algn="l">
              <a:lnSpc>
                <a:spcPct val="90000"/>
              </a:lnSpc>
              <a:spcBef>
                <a:spcPts val="1000"/>
              </a:spcBef>
              <a:spcAft>
                <a:spcPts val="0"/>
              </a:spcAft>
              <a:buClr>
                <a:schemeClr val="dk1"/>
              </a:buClr>
              <a:buSzPts val="2200"/>
              <a:buChar char="●"/>
            </a:pPr>
            <a:r>
              <a:rPr lang="en-GB" sz="2200">
                <a:latin typeface="Roboto"/>
                <a:ea typeface="Roboto"/>
                <a:cs typeface="Roboto"/>
                <a:sym typeface="Roboto"/>
              </a:rPr>
              <a:t>The basic printing command is </a:t>
            </a:r>
            <a:r>
              <a:rPr lang="en-GB" sz="2200">
                <a:latin typeface="Roboto Mono"/>
                <a:ea typeface="Roboto Mono"/>
                <a:cs typeface="Roboto Mono"/>
                <a:sym typeface="Roboto Mono"/>
              </a:rPr>
              <a:t>print</a:t>
            </a:r>
            <a:endParaRPr sz="2200">
              <a:latin typeface="Roboto Mono"/>
              <a:ea typeface="Roboto Mono"/>
              <a:cs typeface="Roboto Mono"/>
              <a:sym typeface="Roboto Mono"/>
            </a:endParaRPr>
          </a:p>
        </p:txBody>
      </p:sp>
      <p:sp>
        <p:nvSpPr>
          <p:cNvPr id="196" name="Google Shape;196;p1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1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1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15"/>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Microsoft YaHei"/>
              <a:buNone/>
            </a:pPr>
            <a:r>
              <a:rPr lang="en-GB">
                <a:latin typeface="Roboto Serif Medium"/>
                <a:ea typeface="Roboto Serif Medium"/>
                <a:cs typeface="Roboto Serif Medium"/>
                <a:sym typeface="Roboto Serif Medium"/>
              </a:rPr>
              <a:t>Salient Features</a:t>
            </a:r>
            <a:endParaRPr>
              <a:latin typeface="Roboto Serif Medium"/>
              <a:ea typeface="Roboto Serif Medium"/>
              <a:cs typeface="Roboto Serif Medium"/>
              <a:sym typeface="Roboto Serif Medium"/>
            </a:endParaRPr>
          </a:p>
        </p:txBody>
      </p:sp>
      <p:sp>
        <p:nvSpPr>
          <p:cNvPr id="206" name="Google Shape;206;p15"/>
          <p:cNvSpPr txBox="1"/>
          <p:nvPr>
            <p:ph idx="1" type="body"/>
          </p:nvPr>
        </p:nvSpPr>
        <p:spPr>
          <a:xfrm>
            <a:off x="665238" y="1587039"/>
            <a:ext cx="10894180" cy="4872953"/>
          </a:xfrm>
          <a:prstGeom prst="rect">
            <a:avLst/>
          </a:prstGeom>
          <a:noFill/>
          <a:ln>
            <a:noFill/>
          </a:ln>
        </p:spPr>
        <p:txBody>
          <a:bodyPr anchorCtr="0" anchor="t" bIns="45700" lIns="91425" spcFirstLastPara="1" rIns="91425" wrap="square" tIns="45700">
            <a:noAutofit/>
          </a:bodyPr>
          <a:lstStyle/>
          <a:p>
            <a:pPr indent="-250825" lvl="0" marL="228600" rtl="0" algn="l">
              <a:lnSpc>
                <a:spcPct val="100000"/>
              </a:lnSpc>
              <a:spcBef>
                <a:spcPts val="1000"/>
              </a:spcBef>
              <a:spcAft>
                <a:spcPts val="0"/>
              </a:spcAft>
              <a:buClr>
                <a:schemeClr val="dk1"/>
              </a:buClr>
              <a:buSzPts val="2200"/>
              <a:buFont typeface="Roboto"/>
              <a:buChar char="●"/>
            </a:pPr>
            <a:r>
              <a:rPr lang="en-GB" sz="2200">
                <a:latin typeface="Roboto"/>
                <a:ea typeface="Roboto"/>
                <a:cs typeface="Roboto"/>
                <a:sym typeface="Roboto"/>
              </a:rPr>
              <a:t>Object oriented language</a:t>
            </a:r>
            <a:endParaRPr sz="2200">
              <a:latin typeface="Roboto"/>
              <a:ea typeface="Roboto"/>
              <a:cs typeface="Roboto"/>
              <a:sym typeface="Roboto"/>
            </a:endParaRPr>
          </a:p>
          <a:p>
            <a:pPr indent="-250825" lvl="0" marL="228600" rtl="0" algn="l">
              <a:lnSpc>
                <a:spcPct val="100000"/>
              </a:lnSpc>
              <a:spcBef>
                <a:spcPts val="1000"/>
              </a:spcBef>
              <a:spcAft>
                <a:spcPts val="0"/>
              </a:spcAft>
              <a:buClr>
                <a:schemeClr val="dk1"/>
              </a:buClr>
              <a:buSzPts val="2200"/>
              <a:buFont typeface="Roboto"/>
              <a:buChar char="●"/>
            </a:pPr>
            <a:r>
              <a:rPr lang="en-GB" sz="2200">
                <a:latin typeface="Roboto"/>
                <a:ea typeface="Roboto"/>
                <a:cs typeface="Roboto"/>
                <a:sym typeface="Roboto"/>
              </a:rPr>
              <a:t>Interpreted language</a:t>
            </a:r>
            <a:endParaRPr sz="2200">
              <a:latin typeface="Roboto"/>
              <a:ea typeface="Roboto"/>
              <a:cs typeface="Roboto"/>
              <a:sym typeface="Roboto"/>
            </a:endParaRPr>
          </a:p>
          <a:p>
            <a:pPr indent="-250825" lvl="0" marL="228600" rtl="0" algn="l">
              <a:lnSpc>
                <a:spcPct val="100000"/>
              </a:lnSpc>
              <a:spcBef>
                <a:spcPts val="1000"/>
              </a:spcBef>
              <a:spcAft>
                <a:spcPts val="0"/>
              </a:spcAft>
              <a:buClr>
                <a:schemeClr val="dk1"/>
              </a:buClr>
              <a:buSzPts val="2200"/>
              <a:buFont typeface="Roboto"/>
              <a:buChar char="●"/>
            </a:pPr>
            <a:r>
              <a:rPr lang="en-GB" sz="2200">
                <a:latin typeface="Roboto"/>
                <a:ea typeface="Roboto"/>
                <a:cs typeface="Roboto"/>
                <a:sym typeface="Roboto"/>
              </a:rPr>
              <a:t>Supports dynamic data type</a:t>
            </a:r>
            <a:endParaRPr sz="2200">
              <a:latin typeface="Roboto"/>
              <a:ea typeface="Roboto"/>
              <a:cs typeface="Roboto"/>
              <a:sym typeface="Roboto"/>
            </a:endParaRPr>
          </a:p>
          <a:p>
            <a:pPr indent="-250825" lvl="0" marL="228600" rtl="0" algn="l">
              <a:lnSpc>
                <a:spcPct val="100000"/>
              </a:lnSpc>
              <a:spcBef>
                <a:spcPts val="1000"/>
              </a:spcBef>
              <a:spcAft>
                <a:spcPts val="0"/>
              </a:spcAft>
              <a:buClr>
                <a:schemeClr val="dk1"/>
              </a:buClr>
              <a:buSzPts val="2200"/>
              <a:buFont typeface="Roboto"/>
              <a:buChar char="●"/>
            </a:pPr>
            <a:r>
              <a:rPr lang="en-GB" sz="2200">
                <a:latin typeface="Roboto"/>
                <a:ea typeface="Roboto"/>
                <a:cs typeface="Roboto"/>
                <a:sym typeface="Roboto"/>
              </a:rPr>
              <a:t>Platform i</a:t>
            </a:r>
            <a:r>
              <a:rPr lang="en-GB" sz="2200">
                <a:latin typeface="Roboto"/>
                <a:ea typeface="Roboto"/>
                <a:cs typeface="Roboto"/>
                <a:sym typeface="Roboto"/>
              </a:rPr>
              <a:t>ndependent</a:t>
            </a:r>
            <a:endParaRPr sz="2200">
              <a:latin typeface="Roboto"/>
              <a:ea typeface="Roboto"/>
              <a:cs typeface="Roboto"/>
              <a:sym typeface="Roboto"/>
            </a:endParaRPr>
          </a:p>
          <a:p>
            <a:pPr indent="-250825" lvl="0" marL="228600" rtl="0" algn="l">
              <a:lnSpc>
                <a:spcPct val="100000"/>
              </a:lnSpc>
              <a:spcBef>
                <a:spcPts val="1000"/>
              </a:spcBef>
              <a:spcAft>
                <a:spcPts val="0"/>
              </a:spcAft>
              <a:buClr>
                <a:schemeClr val="dk1"/>
              </a:buClr>
              <a:buSzPts val="2200"/>
              <a:buFont typeface="Roboto"/>
              <a:buChar char="●"/>
            </a:pPr>
            <a:r>
              <a:rPr lang="en-GB" sz="2200">
                <a:latin typeface="Roboto"/>
                <a:ea typeface="Roboto"/>
                <a:cs typeface="Roboto"/>
                <a:sym typeface="Roboto"/>
              </a:rPr>
              <a:t>Focused on development time</a:t>
            </a:r>
            <a:endParaRPr sz="2200">
              <a:latin typeface="Roboto"/>
              <a:ea typeface="Roboto"/>
              <a:cs typeface="Roboto"/>
              <a:sym typeface="Roboto"/>
            </a:endParaRPr>
          </a:p>
          <a:p>
            <a:pPr indent="-250825" lvl="0" marL="228600" rtl="0" algn="l">
              <a:lnSpc>
                <a:spcPct val="100000"/>
              </a:lnSpc>
              <a:spcBef>
                <a:spcPts val="1000"/>
              </a:spcBef>
              <a:spcAft>
                <a:spcPts val="0"/>
              </a:spcAft>
              <a:buClr>
                <a:schemeClr val="dk1"/>
              </a:buClr>
              <a:buSzPts val="2200"/>
              <a:buFont typeface="Roboto"/>
              <a:buChar char="●"/>
            </a:pPr>
            <a:r>
              <a:rPr lang="en-GB" sz="2200">
                <a:latin typeface="Roboto"/>
                <a:ea typeface="Roboto"/>
                <a:cs typeface="Roboto"/>
                <a:sym typeface="Roboto"/>
              </a:rPr>
              <a:t>Simple and easy grammar</a:t>
            </a:r>
            <a:endParaRPr sz="2200">
              <a:latin typeface="Roboto"/>
              <a:ea typeface="Roboto"/>
              <a:cs typeface="Roboto"/>
              <a:sym typeface="Roboto"/>
            </a:endParaRPr>
          </a:p>
          <a:p>
            <a:pPr indent="-250825" lvl="0" marL="228600" rtl="0" algn="l">
              <a:lnSpc>
                <a:spcPct val="100000"/>
              </a:lnSpc>
              <a:spcBef>
                <a:spcPts val="1000"/>
              </a:spcBef>
              <a:spcAft>
                <a:spcPts val="0"/>
              </a:spcAft>
              <a:buClr>
                <a:schemeClr val="dk1"/>
              </a:buClr>
              <a:buSzPts val="2200"/>
              <a:buFont typeface="Roboto"/>
              <a:buChar char="●"/>
            </a:pPr>
            <a:r>
              <a:rPr lang="en-GB" sz="2200">
                <a:latin typeface="Roboto"/>
                <a:ea typeface="Roboto"/>
                <a:cs typeface="Roboto"/>
                <a:sym typeface="Roboto"/>
              </a:rPr>
              <a:t>High-level internal object data types</a:t>
            </a:r>
            <a:endParaRPr sz="2200">
              <a:latin typeface="Roboto"/>
              <a:ea typeface="Roboto"/>
              <a:cs typeface="Roboto"/>
              <a:sym typeface="Roboto"/>
            </a:endParaRPr>
          </a:p>
          <a:p>
            <a:pPr indent="-250825" lvl="0" marL="228600" rtl="0" algn="l">
              <a:lnSpc>
                <a:spcPct val="100000"/>
              </a:lnSpc>
              <a:spcBef>
                <a:spcPts val="1000"/>
              </a:spcBef>
              <a:spcAft>
                <a:spcPts val="0"/>
              </a:spcAft>
              <a:buClr>
                <a:schemeClr val="dk1"/>
              </a:buClr>
              <a:buSzPts val="2200"/>
              <a:buFont typeface="Roboto"/>
              <a:buChar char="●"/>
            </a:pPr>
            <a:r>
              <a:rPr lang="en-GB" sz="2200">
                <a:latin typeface="Roboto"/>
                <a:ea typeface="Roboto"/>
                <a:cs typeface="Roboto"/>
                <a:sym typeface="Roboto"/>
              </a:rPr>
              <a:t>Automatic memory management</a:t>
            </a:r>
            <a:endParaRPr sz="2200">
              <a:latin typeface="Roboto"/>
              <a:ea typeface="Roboto"/>
              <a:cs typeface="Roboto"/>
              <a:sym typeface="Roboto"/>
            </a:endParaRPr>
          </a:p>
          <a:p>
            <a:pPr indent="-250825" lvl="0" marL="228600" rtl="0" algn="l">
              <a:lnSpc>
                <a:spcPct val="100000"/>
              </a:lnSpc>
              <a:spcBef>
                <a:spcPts val="1000"/>
              </a:spcBef>
              <a:spcAft>
                <a:spcPts val="0"/>
              </a:spcAft>
              <a:buClr>
                <a:schemeClr val="dk1"/>
              </a:buClr>
              <a:buSzPts val="2200"/>
              <a:buFont typeface="Roboto"/>
              <a:buChar char="●"/>
            </a:pPr>
            <a:r>
              <a:rPr lang="en-GB" sz="2200">
                <a:latin typeface="Roboto"/>
                <a:ea typeface="Roboto"/>
                <a:cs typeface="Roboto"/>
                <a:sym typeface="Roboto"/>
              </a:rPr>
              <a:t>It’s free (open source)!</a:t>
            </a:r>
            <a:endParaRPr/>
          </a:p>
        </p:txBody>
      </p:sp>
      <p:sp>
        <p:nvSpPr>
          <p:cNvPr id="207" name="Google Shape;207;p15"/>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15"/>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15"/>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15"/>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2021-09-23T10:34:52Z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1109077</vt:lpwstr>
  </property>
  <property fmtid="{D5CDD505-2E9C-101B-9397-08002B2CF9AE}" pid="3" name="NXPowerLiteSettings">
    <vt:lpwstr>F7000400038000</vt:lpwstr>
  </property>
  <property fmtid="{D5CDD505-2E9C-101B-9397-08002B2CF9AE}" pid="4" name="NXPowerLiteVersion">
    <vt:lpwstr>S9.1.0</vt:lpwstr>
  </property>
</Properties>
</file>